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57" r:id="rId4"/>
    <p:sldId id="258" r:id="rId5"/>
    <p:sldId id="259" r:id="rId6"/>
    <p:sldId id="260" r:id="rId7"/>
    <p:sldId id="261" r:id="rId8"/>
    <p:sldId id="262"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5" autoAdjust="0"/>
    <p:restoredTop sz="94629" autoAdjust="0"/>
  </p:normalViewPr>
  <p:slideViewPr>
    <p:cSldViewPr>
      <p:cViewPr>
        <p:scale>
          <a:sx n="30" d="100"/>
          <a:sy n="30" d="100"/>
        </p:scale>
        <p:origin x="-1888" y="-7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33034A-93F5-4C55-B5E5-FD34F28157E7}" type="datetimeFigureOut">
              <a:rPr lang="en-CA" smtClean="0"/>
              <a:pPr/>
              <a:t>21/10/2014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DF4AAB-F3A4-4044-B525-96398B65162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9DF4AAB-F3A4-4044-B525-96398B651629}" type="slidenum">
              <a:rPr lang="en-CA" smtClean="0"/>
              <a:pPr/>
              <a:t>7</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85E9AB-2A3C-4890-B652-A9933EDB62D1}" type="datetimeFigureOut">
              <a:rPr lang="en-CA" smtClean="0"/>
              <a:pPr/>
              <a:t>21/10/2014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46426F9-DCC3-4E90-ACAB-8DBF6FD090E6}"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5E9AB-2A3C-4890-B652-A9933EDB62D1}" type="datetimeFigureOut">
              <a:rPr lang="en-CA" smtClean="0"/>
              <a:pPr/>
              <a:t>21/10/2014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6426F9-DCC3-4E90-ACAB-8DBF6FD090E6}"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6858000"/>
          </a:xfrm>
          <a:gradFill>
            <a:gsLst>
              <a:gs pos="0">
                <a:srgbClr val="000000"/>
              </a:gs>
              <a:gs pos="39999">
                <a:srgbClr val="0A128C"/>
              </a:gs>
              <a:gs pos="70000">
                <a:srgbClr val="181CC7"/>
              </a:gs>
              <a:gs pos="88000">
                <a:srgbClr val="7005D4"/>
              </a:gs>
              <a:gs pos="100000">
                <a:srgbClr val="8C3D91"/>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endParaRPr lang="en-CA" dirty="0"/>
          </a:p>
        </p:txBody>
      </p:sp>
      <p:pic>
        <p:nvPicPr>
          <p:cNvPr id="1026" name="Picture 2" descr="C:\Users\Admin\Desktop\one-scary-tiger.jp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8" name="TextBox 7"/>
          <p:cNvSpPr txBox="1"/>
          <p:nvPr/>
        </p:nvSpPr>
        <p:spPr>
          <a:xfrm>
            <a:off x="0" y="1628800"/>
            <a:ext cx="9144000" cy="3139321"/>
          </a:xfrm>
          <a:prstGeom prst="rect">
            <a:avLst/>
          </a:prstGeom>
          <a:noFill/>
        </p:spPr>
        <p:txBody>
          <a:bodyPr wrap="square" rtlCol="0">
            <a:spAutoFit/>
          </a:bodyPr>
          <a:lstStyle/>
          <a:p>
            <a:pPr algn="ctr"/>
            <a:r>
              <a:rPr lang="en-CA" sz="6600" b="1" dirty="0" smtClean="0">
                <a:ln w="9525">
                  <a:solidFill>
                    <a:schemeClr val="tx1"/>
                  </a:solidFill>
                </a:ln>
                <a:solidFill>
                  <a:srgbClr val="FFFF00"/>
                </a:solidFill>
                <a:effectLst>
                  <a:glow rad="228600">
                    <a:schemeClr val="accent6">
                      <a:satMod val="175000"/>
                      <a:alpha val="40000"/>
                    </a:schemeClr>
                  </a:glow>
                </a:effectLst>
              </a:rPr>
              <a:t>THE BENGAL TIGER</a:t>
            </a:r>
          </a:p>
          <a:p>
            <a:pPr algn="ctr"/>
            <a:r>
              <a:rPr lang="en-CA" sz="6600" b="1" dirty="0" smtClean="0">
                <a:ln w="9525">
                  <a:solidFill>
                    <a:schemeClr val="tx1"/>
                  </a:solidFill>
                </a:ln>
                <a:solidFill>
                  <a:srgbClr val="FFFF00"/>
                </a:solidFill>
                <a:effectLst>
                  <a:glow rad="228600">
                    <a:schemeClr val="accent6">
                      <a:satMod val="175000"/>
                      <a:alpha val="40000"/>
                    </a:schemeClr>
                  </a:glow>
                </a:effectLst>
              </a:rPr>
              <a:t>(</a:t>
            </a:r>
            <a:r>
              <a:rPr lang="en-CA" sz="6600" b="1" dirty="0" err="1" smtClean="0">
                <a:ln w="9525">
                  <a:solidFill>
                    <a:schemeClr val="tx1"/>
                  </a:solidFill>
                </a:ln>
                <a:solidFill>
                  <a:srgbClr val="FFFF00"/>
                </a:solidFill>
                <a:effectLst>
                  <a:glow rad="228600">
                    <a:schemeClr val="accent6">
                      <a:satMod val="175000"/>
                      <a:alpha val="40000"/>
                    </a:schemeClr>
                  </a:glow>
                </a:effectLst>
              </a:rPr>
              <a:t>Panthera</a:t>
            </a:r>
            <a:r>
              <a:rPr lang="en-CA" sz="6600" b="1" dirty="0" smtClean="0">
                <a:ln w="9525">
                  <a:solidFill>
                    <a:schemeClr val="tx1"/>
                  </a:solidFill>
                </a:ln>
                <a:solidFill>
                  <a:srgbClr val="FFFF00"/>
                </a:solidFill>
                <a:effectLst>
                  <a:glow rad="228600">
                    <a:schemeClr val="accent6">
                      <a:satMod val="175000"/>
                      <a:alpha val="40000"/>
                    </a:schemeClr>
                  </a:glow>
                </a:effectLst>
              </a:rPr>
              <a:t> </a:t>
            </a:r>
            <a:r>
              <a:rPr lang="en-CA" sz="6600" b="1" dirty="0" err="1" smtClean="0">
                <a:ln w="9525">
                  <a:solidFill>
                    <a:schemeClr val="tx1"/>
                  </a:solidFill>
                </a:ln>
                <a:solidFill>
                  <a:srgbClr val="FFFF00"/>
                </a:solidFill>
                <a:effectLst>
                  <a:glow rad="228600">
                    <a:schemeClr val="accent6">
                      <a:satMod val="175000"/>
                      <a:alpha val="40000"/>
                    </a:schemeClr>
                  </a:glow>
                </a:effectLst>
              </a:rPr>
              <a:t>tigris</a:t>
            </a:r>
            <a:r>
              <a:rPr lang="en-CA" sz="6600" b="1" dirty="0" smtClean="0">
                <a:ln w="9525">
                  <a:solidFill>
                    <a:schemeClr val="tx1"/>
                  </a:solidFill>
                </a:ln>
                <a:solidFill>
                  <a:srgbClr val="FFFF00"/>
                </a:solidFill>
                <a:effectLst>
                  <a:glow rad="228600">
                    <a:schemeClr val="accent6">
                      <a:satMod val="175000"/>
                      <a:alpha val="40000"/>
                    </a:schemeClr>
                  </a:glow>
                </a:effectLst>
              </a:rPr>
              <a:t> </a:t>
            </a:r>
            <a:r>
              <a:rPr lang="en-CA" sz="6600" b="1" dirty="0" err="1" smtClean="0">
                <a:ln w="9525">
                  <a:solidFill>
                    <a:schemeClr val="tx1"/>
                  </a:solidFill>
                </a:ln>
                <a:solidFill>
                  <a:srgbClr val="FFFF00"/>
                </a:solidFill>
                <a:effectLst>
                  <a:glow rad="228600">
                    <a:schemeClr val="accent6">
                      <a:satMod val="175000"/>
                      <a:alpha val="40000"/>
                    </a:schemeClr>
                  </a:glow>
                </a:effectLst>
              </a:rPr>
              <a:t>tigris</a:t>
            </a:r>
            <a:r>
              <a:rPr lang="en-CA" sz="6600" b="1" dirty="0" smtClean="0">
                <a:ln w="9525">
                  <a:solidFill>
                    <a:schemeClr val="tx1"/>
                  </a:solidFill>
                </a:ln>
                <a:solidFill>
                  <a:srgbClr val="FFFF00"/>
                </a:solidFill>
                <a:effectLst>
                  <a:glow rad="228600">
                    <a:schemeClr val="accent6">
                      <a:satMod val="175000"/>
                      <a:alpha val="40000"/>
                    </a:schemeClr>
                  </a:glow>
                </a:effectLst>
              </a:rPr>
              <a:t>)</a:t>
            </a:r>
          </a:p>
          <a:p>
            <a:pPr algn="ctr"/>
            <a:r>
              <a:rPr lang="en-CA" sz="6600" b="1" dirty="0" smtClean="0">
                <a:ln w="9525">
                  <a:solidFill>
                    <a:schemeClr val="tx1"/>
                  </a:solidFill>
                </a:ln>
                <a:solidFill>
                  <a:srgbClr val="FFFF00"/>
                </a:solidFill>
                <a:effectLst>
                  <a:glow rad="228600">
                    <a:schemeClr val="accent6">
                      <a:satMod val="175000"/>
                      <a:alpha val="40000"/>
                    </a:schemeClr>
                  </a:glow>
                </a:effectLst>
              </a:rPr>
              <a:t>By: Adeel Haq</a:t>
            </a:r>
            <a:endParaRPr lang="en-CA" sz="6600" b="1" dirty="0">
              <a:ln w="9525">
                <a:solidFill>
                  <a:schemeClr val="tx1"/>
                </a:solidFill>
              </a:ln>
              <a:solidFill>
                <a:srgbClr val="FFFF00"/>
              </a:solidFill>
              <a:effectLst>
                <a:glow rad="228600">
                  <a:schemeClr val="accent6">
                    <a:satMod val="175000"/>
                    <a:alpha val="40000"/>
                  </a:schemeClr>
                </a:glow>
              </a:effectLst>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grpId="0" nodeType="clickEffect">
                                  <p:stCondLst>
                                    <p:cond delay="0"/>
                                  </p:stCondLst>
                                  <p:iterate type="wd">
                                    <p:tmPct val="10000"/>
                                  </p:iterate>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grpId="0" nodeType="clickEffect">
                                  <p:stCondLst>
                                    <p:cond delay="0"/>
                                  </p:stCondLst>
                                  <p:iterate type="wd">
                                    <p:tmPct val="10000"/>
                                  </p:iterate>
                                  <p:childTnLst>
                                    <p:set>
                                      <p:cBhvr>
                                        <p:cTn id="14" dur="1" fill="hold">
                                          <p:stCondLst>
                                            <p:cond delay="0"/>
                                          </p:stCondLst>
                                        </p:cTn>
                                        <p:tgtEl>
                                          <p:spTgt spid="8">
                                            <p:txEl>
                                              <p:pRg st="1" end="1"/>
                                            </p:txEl>
                                          </p:spTgt>
                                        </p:tgtEl>
                                        <p:attrNameLst>
                                          <p:attrName>style.visibility</p:attrName>
                                        </p:attrNameLst>
                                      </p:cBhvr>
                                      <p:to>
                                        <p:strVal val="visible"/>
                                      </p:to>
                                    </p:set>
                                    <p:anim calcmode="lin" valueType="num">
                                      <p:cBhvr>
                                        <p:cTn id="15" dur="500" fill="hold"/>
                                        <p:tgtEl>
                                          <p:spTgt spid="8">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8">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8">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9" presetClass="entr" presetSubtype="0" accel="100000" fill="hold" grpId="0" nodeType="clickEffect">
                                  <p:stCondLst>
                                    <p:cond delay="0"/>
                                  </p:stCondLst>
                                  <p:iterate type="wd">
                                    <p:tmPct val="10000"/>
                                  </p:iterate>
                                  <p:childTnLst>
                                    <p:set>
                                      <p:cBhvr>
                                        <p:cTn id="22" dur="1" fill="hold">
                                          <p:stCondLst>
                                            <p:cond delay="0"/>
                                          </p:stCondLst>
                                        </p:cTn>
                                        <p:tgtEl>
                                          <p:spTgt spid="8">
                                            <p:txEl>
                                              <p:pRg st="2" end="2"/>
                                            </p:txEl>
                                          </p:spTgt>
                                        </p:tgtEl>
                                        <p:attrNameLst>
                                          <p:attrName>style.visibility</p:attrName>
                                        </p:attrNameLst>
                                      </p:cBhvr>
                                      <p:to>
                                        <p:strVal val="visible"/>
                                      </p:to>
                                    </p:set>
                                    <p:anim calcmode="lin" valueType="num">
                                      <p:cBhvr>
                                        <p:cTn id="23" dur="500" fill="hold"/>
                                        <p:tgtEl>
                                          <p:spTgt spid="8">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500" fill="hold"/>
                                        <p:tgtEl>
                                          <p:spTgt spid="8">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500" fill="hold"/>
                                        <p:tgtEl>
                                          <p:spTgt spid="8">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rgbClr val="002060"/>
          </a:solidFill>
        </p:spPr>
        <p:txBody>
          <a:bodyPr>
            <a:normAutofit/>
          </a:bodyPr>
          <a:lstStyle/>
          <a:p>
            <a:pPr algn="ctr">
              <a:buNone/>
            </a:pPr>
            <a:r>
              <a:rPr lang="en-CA" sz="6000" u="sng" dirty="0" smtClean="0">
                <a:solidFill>
                  <a:srgbClr val="00B0F0"/>
                </a:solidFill>
              </a:rPr>
              <a:t>Continued:</a:t>
            </a:r>
          </a:p>
          <a:p>
            <a:pPr algn="ctr">
              <a:buNone/>
            </a:pPr>
            <a:r>
              <a:rPr lang="en-CA" sz="4000" dirty="0" smtClean="0">
                <a:solidFill>
                  <a:srgbClr val="00B0F0"/>
                </a:solidFill>
              </a:rPr>
              <a:t>Another way you could save the Bengal Tiger is by not cutting down trees or limit the amount cut. </a:t>
            </a:r>
          </a:p>
          <a:p>
            <a:pPr algn="ctr">
              <a:buNone/>
            </a:pPr>
            <a:r>
              <a:rPr lang="en-CA" sz="4000" dirty="0" smtClean="0">
                <a:solidFill>
                  <a:srgbClr val="00B0F0"/>
                </a:solidFill>
              </a:rPr>
              <a:t>This is because habitat is one of the populations main declining factor. When we stop destroying their habitat, then the Bengal tiger may come out of the danger of extinction.</a:t>
            </a:r>
            <a:endParaRPr lang="en-CA" sz="4000" dirty="0">
              <a:solidFill>
                <a:srgbClr val="00B0F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 calcmode="lin" valueType="num">
                                      <p:cBhvr>
                                        <p:cTn id="31" dur="500" decel="50000" fill="hold">
                                          <p:stCondLst>
                                            <p:cond delay="0"/>
                                          </p:stCondLst>
                                        </p:cTn>
                                        <p:tgtEl>
                                          <p:spTgt spid="3">
                                            <p:txEl>
                                              <p:pRg st="1" end="1"/>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
                                            <p:txEl>
                                              <p:pRg st="1" end="1"/>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
                                            <p:txEl>
                                              <p:pRg st="1" end="1"/>
                                            </p:txEl>
                                          </p:spTgt>
                                        </p:tgtEl>
                                        <p:attrNameLst>
                                          <p:attrName>ppt_w</p:attrName>
                                        </p:attrNameLst>
                                      </p:cBhvr>
                                      <p:tavLst>
                                        <p:tav tm="0">
                                          <p:val>
                                            <p:strVal val="#ppt_w*.05"/>
                                          </p:val>
                                        </p:tav>
                                        <p:tav tm="100000">
                                          <p:val>
                                            <p:strVal val="#ppt_w"/>
                                          </p:val>
                                        </p:tav>
                                      </p:tavLst>
                                    </p:anim>
                                    <p:anim calcmode="lin" valueType="num">
                                      <p:cBhvr>
                                        <p:cTn id="34" dur="1000" fill="hold"/>
                                        <p:tgtEl>
                                          <p:spTgt spid="3">
                                            <p:txEl>
                                              <p:pRg st="1" end="1"/>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
                                            <p:txEl>
                                              <p:pRg st="1" end="1"/>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
                                            <p:txEl>
                                              <p:pRg st="1" end="1"/>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
                                            <p:txEl>
                                              <p:pRg st="1" end="1"/>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 calcmode="lin" valueType="num">
                                      <p:cBhvr>
                                        <p:cTn id="43" dur="500" decel="50000" fill="hold">
                                          <p:stCondLst>
                                            <p:cond delay="0"/>
                                          </p:stCondLst>
                                        </p:cTn>
                                        <p:tgtEl>
                                          <p:spTgt spid="3">
                                            <p:txEl>
                                              <p:pRg st="2" end="2"/>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
                                            <p:txEl>
                                              <p:pRg st="2" end="2"/>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
                                            <p:txEl>
                                              <p:pRg st="2" end="2"/>
                                            </p:txEl>
                                          </p:spTgt>
                                        </p:tgtEl>
                                        <p:attrNameLst>
                                          <p:attrName>ppt_w</p:attrName>
                                        </p:attrNameLst>
                                      </p:cBhvr>
                                      <p:tavLst>
                                        <p:tav tm="0">
                                          <p:val>
                                            <p:strVal val="#ppt_w*.05"/>
                                          </p:val>
                                        </p:tav>
                                        <p:tav tm="100000">
                                          <p:val>
                                            <p:strVal val="#ppt_w"/>
                                          </p:val>
                                        </p:tav>
                                      </p:tavLst>
                                    </p:anim>
                                    <p:anim calcmode="lin" valueType="num">
                                      <p:cBhvr>
                                        <p:cTn id="46" dur="1000" fill="hold"/>
                                        <p:tgtEl>
                                          <p:spTgt spid="3">
                                            <p:txEl>
                                              <p:pRg st="2" end="2"/>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
                                            <p:txEl>
                                              <p:pRg st="2" end="2"/>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
                                            <p:txEl>
                                              <p:pRg st="2" end="2"/>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
                                            <p:txEl>
                                              <p:pRg st="2" end="2"/>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solidFill>
            <a:schemeClr val="tx1"/>
          </a:solidFill>
        </p:spPr>
        <p:txBody>
          <a:bodyPr>
            <a:normAutofit/>
          </a:bodyPr>
          <a:lstStyle/>
          <a:p>
            <a:pPr algn="ctr">
              <a:buNone/>
            </a:pPr>
            <a:r>
              <a:rPr lang="en-CA" sz="6000" u="sng" dirty="0" smtClean="0">
                <a:solidFill>
                  <a:schemeClr val="bg1"/>
                </a:solidFill>
              </a:rPr>
              <a:t>Continued:</a:t>
            </a:r>
          </a:p>
          <a:p>
            <a:pPr algn="ctr">
              <a:buNone/>
            </a:pPr>
            <a:r>
              <a:rPr lang="en-CA" sz="4000" dirty="0" smtClean="0">
                <a:solidFill>
                  <a:schemeClr val="bg1"/>
                </a:solidFill>
              </a:rPr>
              <a:t>My last way people could save the Bengal tiger is by building more conservation parks for it. </a:t>
            </a:r>
          </a:p>
          <a:p>
            <a:pPr algn="ctr">
              <a:buNone/>
            </a:pPr>
            <a:r>
              <a:rPr lang="en-CA" sz="4000" dirty="0" smtClean="0">
                <a:solidFill>
                  <a:schemeClr val="bg1"/>
                </a:solidFill>
              </a:rPr>
              <a:t>When  the tigers can live peacefully away from poaching and habitat destruction, they can reproduce more tiger cubs. That is a few ways we can all help to save the Bengal tiger. </a:t>
            </a:r>
            <a:endParaRPr lang="en-CA" sz="4000" dirty="0">
              <a:solidFill>
                <a:schemeClr val="bg1"/>
              </a:solidFill>
            </a:endParaRPr>
          </a:p>
        </p:txBody>
      </p:sp>
      <p:pic>
        <p:nvPicPr>
          <p:cNvPr id="4099" name="Picture 3" descr="C:\Users\Admin\Desktop\stock-vector-vector-illustration-of-red-headed-hunter-holding-rifle-and-wearing-safari-clothes-126428270.jpg"/>
          <p:cNvPicPr>
            <a:picLocks noChangeAspect="1" noChangeArrowheads="1"/>
          </p:cNvPicPr>
          <p:nvPr/>
        </p:nvPicPr>
        <p:blipFill>
          <a:blip r:embed="rId2" cstate="print"/>
          <a:srcRect/>
          <a:stretch>
            <a:fillRect/>
          </a:stretch>
        </p:blipFill>
        <p:spPr bwMode="auto">
          <a:xfrm>
            <a:off x="0" y="0"/>
            <a:ext cx="9144000" cy="6857958"/>
          </a:xfrm>
          <a:prstGeom prst="rect">
            <a:avLst/>
          </a:prstGeom>
          <a:noFill/>
        </p:spPr>
      </p:pic>
      <p:sp>
        <p:nvSpPr>
          <p:cNvPr id="7" name="TextBox 6"/>
          <p:cNvSpPr txBox="1"/>
          <p:nvPr/>
        </p:nvSpPr>
        <p:spPr>
          <a:xfrm>
            <a:off x="0" y="0"/>
            <a:ext cx="9144000" cy="11387733"/>
          </a:xfrm>
          <a:prstGeom prst="rect">
            <a:avLst/>
          </a:prstGeom>
          <a:solidFill>
            <a:srgbClr val="FFFF00"/>
          </a:solidFill>
        </p:spPr>
        <p:txBody>
          <a:bodyPr wrap="square" rtlCol="0">
            <a:spAutoFit/>
          </a:bodyPr>
          <a:lstStyle/>
          <a:p>
            <a:pPr algn="ctr"/>
            <a:endParaRPr lang="en-CA" sz="8000" dirty="0" smtClean="0"/>
          </a:p>
          <a:p>
            <a:pPr algn="ctr"/>
            <a:r>
              <a:rPr lang="en-CA" sz="8000" b="1" u="sng" dirty="0" smtClean="0"/>
              <a:t>Thanks For Listening</a:t>
            </a:r>
          </a:p>
          <a:p>
            <a:pPr algn="ctr"/>
            <a:r>
              <a:rPr lang="en-CA" sz="8000" b="1" u="sng" dirty="0" smtClean="0"/>
              <a:t>You Were an excellent audience</a:t>
            </a:r>
          </a:p>
          <a:p>
            <a:endParaRPr lang="en-CA" sz="4000" dirty="0" smtClean="0"/>
          </a:p>
          <a:p>
            <a:pPr algn="ctr"/>
            <a:r>
              <a:rPr lang="en-CA" sz="5400" b="1" dirty="0" smtClean="0"/>
              <a:t>By: Adeel Haq</a:t>
            </a:r>
          </a:p>
          <a:p>
            <a:endParaRPr lang="en-CA" sz="4000" dirty="0" smtClean="0"/>
          </a:p>
          <a:p>
            <a:endParaRPr lang="en-CA" sz="4000" dirty="0" smtClean="0"/>
          </a:p>
          <a:p>
            <a:endParaRPr lang="en-CA" sz="4000" dirty="0" smtClean="0"/>
          </a:p>
          <a:p>
            <a:endParaRPr lang="en-CA" sz="4000" dirty="0" smtClean="0"/>
          </a:p>
          <a:p>
            <a:endParaRPr lang="en-CA" sz="4000" dirty="0" smtClean="0"/>
          </a:p>
          <a:p>
            <a:endParaRPr lang="en-CA" sz="4000" dirty="0" smtClean="0"/>
          </a:p>
          <a:p>
            <a:endParaRPr lang="en-CA" sz="4000" dirty="0" smtClean="0"/>
          </a:p>
          <a:p>
            <a:endParaRPr lang="en-CA" sz="4000" dirty="0" smtClean="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set>
                                      <p:cBhvr>
                                        <p:cTn id="7" dur="455" fill="hold">
                                          <p:stCondLst>
                                            <p:cond delay="0"/>
                                          </p:stCondLst>
                                        </p:cTn>
                                        <p:tgtEl>
                                          <p:spTgt spid="3">
                                            <p:bg/>
                                          </p:spTgt>
                                        </p:tgtEl>
                                        <p:attrNameLst>
                                          <p:attrName>style.rotation</p:attrName>
                                        </p:attrNameLst>
                                      </p:cBhvr>
                                      <p:to>
                                        <p:strVal val="-45.0"/>
                                      </p:to>
                                    </p:set>
                                    <p:anim calcmode="lin" valueType="num">
                                      <p:cBhvr>
                                        <p:cTn id="8"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8" presetClass="entr" presetSubtype="0" accel="5000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set>
                                      <p:cBhvr>
                                        <p:cTn id="16" dur="455" fill="hold">
                                          <p:stCondLst>
                                            <p:cond delay="0"/>
                                          </p:stCondLst>
                                        </p:cTn>
                                        <p:tgtEl>
                                          <p:spTgt spid="3">
                                            <p:txEl>
                                              <p:pRg st="0" end="0"/>
                                            </p:txEl>
                                          </p:spTgt>
                                        </p:tgtEl>
                                        <p:attrNameLst>
                                          <p:attrName>style.rotation</p:attrName>
                                        </p:attrNameLst>
                                      </p:cBhvr>
                                      <p:to>
                                        <p:strVal val="-45.0"/>
                                      </p:to>
                                    </p:set>
                                    <p:anim calcmode="lin" valueType="num">
                                      <p:cBhvr>
                                        <p:cTn id="17" dur="455" fill="hold">
                                          <p:stCondLst>
                                            <p:cond delay="455"/>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8" dur="455"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9" dur="156" decel="50000" autoRev="1" fill="hold">
                                          <p:stCondLst>
                                            <p:cond delay="455"/>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0" dur="136" fill="hold">
                                          <p:stCondLst>
                                            <p:cond delay="864"/>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8" presetClass="entr" presetSubtype="0" accel="5000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set>
                                      <p:cBhvr>
                                        <p:cTn id="25" dur="455" fill="hold">
                                          <p:stCondLst>
                                            <p:cond delay="0"/>
                                          </p:stCondLst>
                                        </p:cTn>
                                        <p:tgtEl>
                                          <p:spTgt spid="3">
                                            <p:txEl>
                                              <p:pRg st="1" end="1"/>
                                            </p:txEl>
                                          </p:spTgt>
                                        </p:tgtEl>
                                        <p:attrNameLst>
                                          <p:attrName>style.rotation</p:attrName>
                                        </p:attrNameLst>
                                      </p:cBhvr>
                                      <p:to>
                                        <p:strVal val="-45.0"/>
                                      </p:to>
                                    </p:set>
                                    <p:anim calcmode="lin" valueType="num">
                                      <p:cBhvr>
                                        <p:cTn id="26" dur="455" fill="hold">
                                          <p:stCondLst>
                                            <p:cond delay="455"/>
                                          </p:stCondLst>
                                        </p:cTn>
                                        <p:tgtEl>
                                          <p:spTgt spid="3">
                                            <p:txEl>
                                              <p:pRg st="1" end="1"/>
                                            </p:txEl>
                                          </p:spTgt>
                                        </p:tgtEl>
                                        <p:attrNameLst>
                                          <p:attrName>style.rotation</p:attrName>
                                        </p:attrNameLst>
                                      </p:cBhvr>
                                      <p:tavLst>
                                        <p:tav tm="0">
                                          <p:val>
                                            <p:fltVal val="-45"/>
                                          </p:val>
                                        </p:tav>
                                        <p:tav tm="69900">
                                          <p:val>
                                            <p:fltVal val="45"/>
                                          </p:val>
                                        </p:tav>
                                        <p:tav tm="100000">
                                          <p:val>
                                            <p:fltVal val="0"/>
                                          </p:val>
                                        </p:tav>
                                      </p:tavLst>
                                    </p:anim>
                                    <p:anim calcmode="lin" valueType="num">
                                      <p:cBhvr>
                                        <p:cTn id="27" dur="455" fill="hold">
                                          <p:stCondLst>
                                            <p:cond delay="0"/>
                                          </p:stCondLst>
                                        </p:cTn>
                                        <p:tgtEl>
                                          <p:spTgt spid="3">
                                            <p:txEl>
                                              <p:pRg st="1" end="1"/>
                                            </p:txEl>
                                          </p:spTgt>
                                        </p:tgtEl>
                                        <p:attrNameLst>
                                          <p:attrName>ppt_y</p:attrName>
                                        </p:attrNameLst>
                                      </p:cBhvr>
                                      <p:tavLst>
                                        <p:tav tm="0">
                                          <p:val>
                                            <p:strVal val="#ppt_y-1"/>
                                          </p:val>
                                        </p:tav>
                                        <p:tav tm="100000">
                                          <p:val>
                                            <p:strVal val="#ppt_y-(0.354*#ppt_w-0.172*#ppt_h)"/>
                                          </p:val>
                                        </p:tav>
                                      </p:tavLst>
                                    </p:anim>
                                    <p:anim calcmode="lin" valueType="num">
                                      <p:cBhvr>
                                        <p:cTn id="28" dur="156" decel="50000" autoRev="1" fill="hold">
                                          <p:stCondLst>
                                            <p:cond delay="455"/>
                                          </p:stCondLst>
                                        </p:cTn>
                                        <p:tgtEl>
                                          <p:spTgt spid="3">
                                            <p:txEl>
                                              <p:pRg st="1" end="1"/>
                                            </p:txEl>
                                          </p:spTgt>
                                        </p:tgtEl>
                                        <p:attrNameLst>
                                          <p:attrName>ppt_y</p:attrName>
                                        </p:attrNameLst>
                                      </p:cBhvr>
                                      <p:tavLst>
                                        <p:tav tm="0">
                                          <p:val>
                                            <p:strVal val="#ppt_y-(0.354*#ppt_w-0.172*#ppt_h)"/>
                                          </p:val>
                                        </p:tav>
                                        <p:tav tm="100000">
                                          <p:val>
                                            <p:strVal val="#ppt_y-(0.354*#ppt_w-0.172*#ppt_h)-#ppt_h/2"/>
                                          </p:val>
                                        </p:tav>
                                      </p:tavLst>
                                    </p:anim>
                                    <p:anim calcmode="lin" valueType="num">
                                      <p:cBhvr>
                                        <p:cTn id="29" dur="136" fill="hold">
                                          <p:stCondLst>
                                            <p:cond delay="864"/>
                                          </p:stCondLst>
                                        </p:cTn>
                                        <p:tgtEl>
                                          <p:spTgt spid="3">
                                            <p:txEl>
                                              <p:pRg st="1" end="1"/>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8" presetClass="entr" presetSubtype="0" accel="5000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set>
                                      <p:cBhvr>
                                        <p:cTn id="34" dur="455" fill="hold">
                                          <p:stCondLst>
                                            <p:cond delay="0"/>
                                          </p:stCondLst>
                                        </p:cTn>
                                        <p:tgtEl>
                                          <p:spTgt spid="3">
                                            <p:txEl>
                                              <p:pRg st="2" end="2"/>
                                            </p:txEl>
                                          </p:spTgt>
                                        </p:tgtEl>
                                        <p:attrNameLst>
                                          <p:attrName>style.rotation</p:attrName>
                                        </p:attrNameLst>
                                      </p:cBhvr>
                                      <p:to>
                                        <p:strVal val="-45.0"/>
                                      </p:to>
                                    </p:set>
                                    <p:anim calcmode="lin" valueType="num">
                                      <p:cBhvr>
                                        <p:cTn id="35"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 presetClass="entr" presetSubtype="32" fill="hold" nodeType="clickEffect">
                                  <p:stCondLst>
                                    <p:cond delay="0"/>
                                  </p:stCondLst>
                                  <p:childTnLst>
                                    <p:set>
                                      <p:cBhvr>
                                        <p:cTn id="42" dur="1" fill="hold">
                                          <p:stCondLst>
                                            <p:cond delay="0"/>
                                          </p:stCondLst>
                                        </p:cTn>
                                        <p:tgtEl>
                                          <p:spTgt spid="4099"/>
                                        </p:tgtEl>
                                        <p:attrNameLst>
                                          <p:attrName>style.visibility</p:attrName>
                                        </p:attrNameLst>
                                      </p:cBhvr>
                                      <p:to>
                                        <p:strVal val="visible"/>
                                      </p:to>
                                    </p:set>
                                    <p:animEffect transition="in" filter="box(out)">
                                      <p:cBhvr>
                                        <p:cTn id="43" dur="1000"/>
                                        <p:tgtEl>
                                          <p:spTgt spid="409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Admin\Desktop\tiger-fur-18947256.jpg"/>
          <p:cNvPicPr>
            <a:picLocks noChangeAspect="1" noChangeArrowheads="1"/>
          </p:cNvPicPr>
          <p:nvPr/>
        </p:nvPicPr>
        <p:blipFill>
          <a:blip r:embed="rId2" cstate="print"/>
          <a:srcRect/>
          <a:stretch>
            <a:fillRect/>
          </a:stretch>
        </p:blipFill>
        <p:spPr bwMode="auto">
          <a:xfrm>
            <a:off x="0" y="0"/>
            <a:ext cx="9180513" cy="6858000"/>
          </a:xfrm>
          <a:prstGeom prst="rect">
            <a:avLst/>
          </a:prstGeom>
          <a:noFill/>
        </p:spPr>
      </p:pic>
      <p:sp>
        <p:nvSpPr>
          <p:cNvPr id="9" name="TextBox 8"/>
          <p:cNvSpPr txBox="1"/>
          <p:nvPr/>
        </p:nvSpPr>
        <p:spPr>
          <a:xfrm>
            <a:off x="0" y="0"/>
            <a:ext cx="9144000" cy="1938992"/>
          </a:xfrm>
          <a:prstGeom prst="rect">
            <a:avLst/>
          </a:prstGeom>
          <a:noFill/>
        </p:spPr>
        <p:txBody>
          <a:bodyPr wrap="square" rtlCol="0">
            <a:spAutoFit/>
          </a:bodyPr>
          <a:lstStyle/>
          <a:p>
            <a:pPr algn="ctr"/>
            <a:r>
              <a:rPr lang="en-CA" sz="6000" b="1" u="sng" dirty="0" smtClean="0">
                <a:solidFill>
                  <a:srgbClr val="FFFF00"/>
                </a:solidFill>
                <a:effectLst>
                  <a:reflection blurRad="6350" stA="55000" endA="50" endPos="85000" dist="60007" dir="5400000" sy="-100000" algn="bl" rotWithShape="0"/>
                </a:effectLst>
              </a:rPr>
              <a:t>Description Of The Bengal Tiger</a:t>
            </a:r>
            <a:endParaRPr lang="en-CA" sz="6000" b="1" u="sng" dirty="0">
              <a:solidFill>
                <a:srgbClr val="FFFF00"/>
              </a:solidFill>
              <a:effectLst>
                <a:reflection blurRad="6350" stA="55000" endA="50" endPos="85000" dist="60007" dir="5400000" sy="-100000" algn="bl" rotWithShape="0"/>
              </a:effectLst>
            </a:endParaRPr>
          </a:p>
        </p:txBody>
      </p:sp>
      <p:sp>
        <p:nvSpPr>
          <p:cNvPr id="10" name="TextBox 9"/>
          <p:cNvSpPr txBox="1"/>
          <p:nvPr/>
        </p:nvSpPr>
        <p:spPr>
          <a:xfrm>
            <a:off x="0" y="1988840"/>
            <a:ext cx="9144000" cy="4401205"/>
          </a:xfrm>
          <a:prstGeom prst="rect">
            <a:avLst/>
          </a:prstGeom>
          <a:noFill/>
        </p:spPr>
        <p:txBody>
          <a:bodyPr wrap="square" rtlCol="0">
            <a:spAutoFit/>
          </a:bodyPr>
          <a:lstStyle/>
          <a:p>
            <a:pPr algn="ctr"/>
            <a:r>
              <a:rPr lang="en-CA" sz="4000" dirty="0" smtClean="0">
                <a:solidFill>
                  <a:srgbClr val="FFFF00"/>
                </a:solidFill>
              </a:rPr>
              <a:t>Male Bengal tigers have the average length of 270 cm- 310 cm while females are 240 - 270 cm. Males weigh 400-500 pounds and females weigh 200-350 pounds. Each tiger wears a different coat of fur. The stripes on the fur will never match another tiger’s strips. That is a small description on it. </a:t>
            </a: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down)">
                                      <p:cBhvr>
                                        <p:cTn id="7" dur="580">
                                          <p:stCondLst>
                                            <p:cond delay="0"/>
                                          </p:stCondLst>
                                        </p:cTn>
                                        <p:tgtEl>
                                          <p:spTgt spid="2051"/>
                                        </p:tgtEl>
                                      </p:cBhvr>
                                    </p:animEffect>
                                    <p:anim calcmode="lin" valueType="num">
                                      <p:cBhvr>
                                        <p:cTn id="8"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13" dur="26">
                                          <p:stCondLst>
                                            <p:cond delay="650"/>
                                          </p:stCondLst>
                                        </p:cTn>
                                        <p:tgtEl>
                                          <p:spTgt spid="2051"/>
                                        </p:tgtEl>
                                      </p:cBhvr>
                                      <p:to x="100000" y="60000"/>
                                    </p:animScale>
                                    <p:animScale>
                                      <p:cBhvr>
                                        <p:cTn id="14" dur="166" decel="50000">
                                          <p:stCondLst>
                                            <p:cond delay="676"/>
                                          </p:stCondLst>
                                        </p:cTn>
                                        <p:tgtEl>
                                          <p:spTgt spid="2051"/>
                                        </p:tgtEl>
                                      </p:cBhvr>
                                      <p:to x="100000" y="100000"/>
                                    </p:animScale>
                                    <p:animScale>
                                      <p:cBhvr>
                                        <p:cTn id="15" dur="26">
                                          <p:stCondLst>
                                            <p:cond delay="1312"/>
                                          </p:stCondLst>
                                        </p:cTn>
                                        <p:tgtEl>
                                          <p:spTgt spid="2051"/>
                                        </p:tgtEl>
                                      </p:cBhvr>
                                      <p:to x="100000" y="80000"/>
                                    </p:animScale>
                                    <p:animScale>
                                      <p:cBhvr>
                                        <p:cTn id="16" dur="166" decel="50000">
                                          <p:stCondLst>
                                            <p:cond delay="1338"/>
                                          </p:stCondLst>
                                        </p:cTn>
                                        <p:tgtEl>
                                          <p:spTgt spid="2051"/>
                                        </p:tgtEl>
                                      </p:cBhvr>
                                      <p:to x="100000" y="100000"/>
                                    </p:animScale>
                                    <p:animScale>
                                      <p:cBhvr>
                                        <p:cTn id="17" dur="26">
                                          <p:stCondLst>
                                            <p:cond delay="1642"/>
                                          </p:stCondLst>
                                        </p:cTn>
                                        <p:tgtEl>
                                          <p:spTgt spid="2051"/>
                                        </p:tgtEl>
                                      </p:cBhvr>
                                      <p:to x="100000" y="90000"/>
                                    </p:animScale>
                                    <p:animScale>
                                      <p:cBhvr>
                                        <p:cTn id="18" dur="166" decel="50000">
                                          <p:stCondLst>
                                            <p:cond delay="1668"/>
                                          </p:stCondLst>
                                        </p:cTn>
                                        <p:tgtEl>
                                          <p:spTgt spid="2051"/>
                                        </p:tgtEl>
                                      </p:cBhvr>
                                      <p:to x="100000" y="100000"/>
                                    </p:animScale>
                                    <p:animScale>
                                      <p:cBhvr>
                                        <p:cTn id="19" dur="26">
                                          <p:stCondLst>
                                            <p:cond delay="1808"/>
                                          </p:stCondLst>
                                        </p:cTn>
                                        <p:tgtEl>
                                          <p:spTgt spid="2051"/>
                                        </p:tgtEl>
                                      </p:cBhvr>
                                      <p:to x="100000" y="95000"/>
                                    </p:animScale>
                                    <p:animScale>
                                      <p:cBhvr>
                                        <p:cTn id="20" dur="166" decel="50000">
                                          <p:stCondLst>
                                            <p:cond delay="1834"/>
                                          </p:stCondLst>
                                        </p:cTn>
                                        <p:tgtEl>
                                          <p:spTgt spid="205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3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7" presetClass="entr" presetSubtype="0" fill="hold" grpId="0" nodeType="clickEffect">
                                  <p:stCondLst>
                                    <p:cond delay="0"/>
                                  </p:stCondLst>
                                  <p:iterate type="lt">
                                    <p:tmPct val="50000"/>
                                  </p:iterate>
                                  <p:childTnLst>
                                    <p:set>
                                      <p:cBhvr>
                                        <p:cTn id="29" dur="1" fill="hold">
                                          <p:stCondLst>
                                            <p:cond delay="0"/>
                                          </p:stCondLst>
                                        </p:cTn>
                                        <p:tgtEl>
                                          <p:spTgt spid="10"/>
                                        </p:tgtEl>
                                        <p:attrNameLst>
                                          <p:attrName>style.visibility</p:attrName>
                                        </p:attrNameLst>
                                      </p:cBhvr>
                                      <p:to>
                                        <p:strVal val="visible"/>
                                      </p:to>
                                    </p:set>
                                    <p:anim calcmode="discrete" valueType="clr">
                                      <p:cBhvr override="childStyle">
                                        <p:cTn id="3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0"/>
                                        </p:tgtEl>
                                        <p:attrNameLst>
                                          <p:attrName>fillcolor</p:attrName>
                                        </p:attrNameLst>
                                      </p:cBhvr>
                                      <p:tavLst>
                                        <p:tav tm="0">
                                          <p:val>
                                            <p:clrVal>
                                              <a:schemeClr val="accent2"/>
                                            </p:clrVal>
                                          </p:val>
                                        </p:tav>
                                        <p:tav tm="50000">
                                          <p:val>
                                            <p:clrVal>
                                              <a:schemeClr val="hlink"/>
                                            </p:clrVal>
                                          </p:val>
                                        </p:tav>
                                      </p:tavLst>
                                    </p:anim>
                                    <p:set>
                                      <p:cBhvr>
                                        <p:cTn id="32"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endParaRPr lang="en-CA" dirty="0"/>
          </a:p>
        </p:txBody>
      </p:sp>
      <p:pic>
        <p:nvPicPr>
          <p:cNvPr id="2054" name="Picture 6" descr="http://www.mnn.com/sites/default/files/styles/featured_blog/public/forest_7.jpg"/>
          <p:cNvPicPr>
            <a:picLocks noChangeAspect="1" noChangeArrowheads="1"/>
          </p:cNvPicPr>
          <p:nvPr/>
        </p:nvPicPr>
        <p:blipFill>
          <a:blip r:embed="rId2" cstate="print"/>
          <a:srcRect/>
          <a:stretch>
            <a:fillRect/>
          </a:stretch>
        </p:blipFill>
        <p:spPr bwMode="auto">
          <a:xfrm>
            <a:off x="0" y="1"/>
            <a:ext cx="9144000" cy="6858000"/>
          </a:xfrm>
          <a:prstGeom prst="rect">
            <a:avLst/>
          </a:prstGeom>
          <a:noFill/>
        </p:spPr>
      </p:pic>
      <p:sp>
        <p:nvSpPr>
          <p:cNvPr id="4" name="TextBox 3"/>
          <p:cNvSpPr txBox="1"/>
          <p:nvPr/>
        </p:nvSpPr>
        <p:spPr>
          <a:xfrm>
            <a:off x="0" y="0"/>
            <a:ext cx="9144000" cy="7879080"/>
          </a:xfrm>
          <a:prstGeom prst="rect">
            <a:avLst/>
          </a:prstGeom>
          <a:noFill/>
        </p:spPr>
        <p:txBody>
          <a:bodyPr wrap="square" rtlCol="0">
            <a:spAutoFit/>
          </a:bodyPr>
          <a:lstStyle/>
          <a:p>
            <a:pPr algn="ctr"/>
            <a:r>
              <a:rPr lang="en-CA" sz="6600" b="1" u="sng" dirty="0" smtClean="0">
                <a:ln>
                  <a:solidFill>
                    <a:srgbClr val="FF0000"/>
                  </a:solidFill>
                </a:ln>
                <a:solidFill>
                  <a:schemeClr val="bg1"/>
                </a:solidFill>
                <a:effectLst>
                  <a:glow rad="228600">
                    <a:schemeClr val="accent2">
                      <a:satMod val="175000"/>
                      <a:alpha val="40000"/>
                    </a:schemeClr>
                  </a:glow>
                </a:effectLst>
              </a:rPr>
              <a:t>Habitat:</a:t>
            </a:r>
          </a:p>
          <a:p>
            <a:pPr algn="ctr"/>
            <a:endParaRPr lang="en-CA" sz="4000" dirty="0" smtClean="0">
              <a:ln>
                <a:solidFill>
                  <a:srgbClr val="FF0000"/>
                </a:solidFill>
              </a:ln>
              <a:solidFill>
                <a:schemeClr val="bg1"/>
              </a:solidFill>
              <a:effectLst>
                <a:glow rad="228600">
                  <a:schemeClr val="accent2">
                    <a:satMod val="175000"/>
                    <a:alpha val="40000"/>
                  </a:schemeClr>
                </a:glow>
              </a:effectLst>
            </a:endParaRPr>
          </a:p>
          <a:p>
            <a:pPr algn="ctr"/>
            <a:r>
              <a:rPr lang="en-CA" sz="4000" dirty="0" smtClean="0">
                <a:ln>
                  <a:solidFill>
                    <a:srgbClr val="FF0000"/>
                  </a:solidFill>
                </a:ln>
                <a:solidFill>
                  <a:schemeClr val="bg1"/>
                </a:solidFill>
                <a:effectLst>
                  <a:glow rad="228600">
                    <a:schemeClr val="accent2">
                      <a:satMod val="175000"/>
                      <a:alpha val="40000"/>
                    </a:schemeClr>
                  </a:glow>
                </a:effectLst>
              </a:rPr>
              <a:t>The Bengal  tigers’ habitat is dense forests, mangrove swamps and jungles. </a:t>
            </a:r>
          </a:p>
          <a:p>
            <a:pPr algn="ctr"/>
            <a:r>
              <a:rPr lang="en-CA" sz="4000" dirty="0" smtClean="0">
                <a:ln>
                  <a:solidFill>
                    <a:srgbClr val="FF0000"/>
                  </a:solidFill>
                </a:ln>
                <a:solidFill>
                  <a:schemeClr val="bg1"/>
                </a:solidFill>
                <a:effectLst>
                  <a:glow rad="228600">
                    <a:schemeClr val="accent2">
                      <a:satMod val="175000"/>
                      <a:alpha val="40000"/>
                    </a:schemeClr>
                  </a:glow>
                </a:effectLst>
              </a:rPr>
              <a:t>Their prey can be found in these areas which is why the tiger makes its home here. </a:t>
            </a:r>
          </a:p>
          <a:p>
            <a:pPr algn="ctr"/>
            <a:r>
              <a:rPr lang="en-CA" sz="4000" dirty="0" smtClean="0">
                <a:ln>
                  <a:solidFill>
                    <a:srgbClr val="FF0000"/>
                  </a:solidFill>
                </a:ln>
                <a:solidFill>
                  <a:schemeClr val="bg1"/>
                </a:solidFill>
                <a:effectLst>
                  <a:glow rad="228600">
                    <a:schemeClr val="accent2">
                      <a:satMod val="175000"/>
                      <a:alpha val="40000"/>
                    </a:schemeClr>
                  </a:glow>
                </a:effectLst>
              </a:rPr>
              <a:t>The Bengal tigers’ territory can be up to 120 square kilometers. That is the habitat of the Bengal tiger. </a:t>
            </a:r>
          </a:p>
          <a:p>
            <a:pPr algn="ctr"/>
            <a:endParaRPr lang="en-CA" sz="4000" dirty="0" smtClean="0">
              <a:ln>
                <a:solidFill>
                  <a:srgbClr val="FF0000"/>
                </a:solidFill>
              </a:ln>
              <a:solidFill>
                <a:schemeClr val="bg1"/>
              </a:solidFill>
              <a:effectLst>
                <a:glow rad="228600">
                  <a:schemeClr val="accent2">
                    <a:satMod val="175000"/>
                    <a:alpha val="40000"/>
                  </a:schemeClr>
                </a:glow>
              </a:effectLst>
            </a:endParaRPr>
          </a:p>
          <a:p>
            <a:pPr algn="ctr"/>
            <a:endParaRPr lang="en-CA" sz="4000" dirty="0" smtClean="0">
              <a:ln>
                <a:solidFill>
                  <a:srgbClr val="FF0000"/>
                </a:solidFill>
              </a:ln>
              <a:solidFill>
                <a:schemeClr val="bg1"/>
              </a:solidFill>
              <a:effectLst>
                <a:glow rad="228600">
                  <a:schemeClr val="accent2">
                    <a:satMod val="175000"/>
                    <a:alpha val="40000"/>
                  </a:schemeClr>
                </a:glo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wipe(left)">
                                      <p:cBhvr>
                                        <p:cTn id="7" dur="3000"/>
                                        <p:tgtEl>
                                          <p:spTgt spid="205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ntr" presetSubtype="0" accel="100000" fill="hold" grpId="0"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4">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4">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9" presetClass="entr" presetSubtype="0" accel="100000" fill="hold" grpId="0" nodeType="clickEffect">
                                  <p:stCondLst>
                                    <p:cond delay="0"/>
                                  </p:stCondLst>
                                  <p:iterate type="lt">
                                    <p:tmPct val="10000"/>
                                  </p:iterate>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p:cTn id="20" dur="500" fill="hold"/>
                                        <p:tgtEl>
                                          <p:spTgt spid="4">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1" dur="500" fill="hold"/>
                                        <p:tgtEl>
                                          <p:spTgt spid="4">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2" dur="500" fill="hold"/>
                                        <p:tgtEl>
                                          <p:spTgt spid="4">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23"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9" presetClass="entr" presetSubtype="0" accel="100000" fill="hold" grpId="0" nodeType="click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9" dur="500" fill="hold"/>
                                        <p:tgtEl>
                                          <p:spTgt spid="4">
                                            <p:txEl>
                                              <p:pRg st="3" end="3"/>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0" dur="500" fill="hold"/>
                                        <p:tgtEl>
                                          <p:spTgt spid="4">
                                            <p:txEl>
                                              <p:pRg st="3" end="3"/>
                                            </p:txEl>
                                          </p:spTgt>
                                        </p:tgtEl>
                                        <p:attrNameLst>
                                          <p:attrName>ppt_x</p:attrName>
                                        </p:attrNameLst>
                                      </p:cBhvr>
                                      <p:tavLst>
                                        <p:tav tm="0">
                                          <p:val>
                                            <p:strVal val="#ppt_x-.3"/>
                                          </p:val>
                                        </p:tav>
                                        <p:tav tm="50000">
                                          <p:val>
                                            <p:strVal val="#ppt_x"/>
                                          </p:val>
                                        </p:tav>
                                        <p:tav tm="100000">
                                          <p:val>
                                            <p:strVal val="#ppt_x"/>
                                          </p:val>
                                        </p:tav>
                                      </p:tavLst>
                                    </p:anim>
                                    <p:anim calcmode="lin" valueType="num">
                                      <p:cBhvr>
                                        <p:cTn id="31"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9" presetClass="entr" presetSubtype="0" accel="100000" fill="hold" grpId="0" nodeType="clickEffect">
                                  <p:stCondLst>
                                    <p:cond delay="0"/>
                                  </p:stCondLst>
                                  <p:iterate type="lt">
                                    <p:tmPct val="10000"/>
                                  </p:iterate>
                                  <p:childTnLst>
                                    <p:set>
                                      <p:cBhvr>
                                        <p:cTn id="35" dur="1" fill="hold">
                                          <p:stCondLst>
                                            <p:cond delay="0"/>
                                          </p:stCondLst>
                                        </p:cTn>
                                        <p:tgtEl>
                                          <p:spTgt spid="4">
                                            <p:txEl>
                                              <p:pRg st="4" end="4"/>
                                            </p:txEl>
                                          </p:spTgt>
                                        </p:tgtEl>
                                        <p:attrNameLst>
                                          <p:attrName>style.visibility</p:attrName>
                                        </p:attrNameLst>
                                      </p:cBhvr>
                                      <p:to>
                                        <p:strVal val="visible"/>
                                      </p:to>
                                    </p:set>
                                    <p:anim calcmode="lin" valueType="num">
                                      <p:cBhvr>
                                        <p:cTn id="36" dur="500" fill="hold"/>
                                        <p:tgtEl>
                                          <p:spTgt spid="4">
                                            <p:txEl>
                                              <p:pRg st="4" end="4"/>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4">
                                            <p:txEl>
                                              <p:pRg st="4" end="4"/>
                                            </p:txEl>
                                          </p:spTgt>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4">
                                            <p:txEl>
                                              <p:pRg st="4" end="4"/>
                                            </p:txEl>
                                          </p:spTgt>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endParaRPr lang="en-CA" dirty="0"/>
          </a:p>
        </p:txBody>
      </p:sp>
      <p:pic>
        <p:nvPicPr>
          <p:cNvPr id="1026" name="Picture 2" descr="C:\Users\Admin\Desktop\P_tigris_tigris_map.png"/>
          <p:cNvPicPr>
            <a:picLocks noChangeAspect="1" noChangeArrowheads="1"/>
          </p:cNvPicPr>
          <p:nvPr/>
        </p:nvPicPr>
        <p:blipFill>
          <a:blip r:embed="rId2" cstate="print"/>
          <a:srcRect/>
          <a:stretch>
            <a:fillRect/>
          </a:stretch>
        </p:blipFill>
        <p:spPr bwMode="auto">
          <a:xfrm>
            <a:off x="0" y="1"/>
            <a:ext cx="9144000" cy="6857999"/>
          </a:xfrm>
          <a:prstGeom prst="rect">
            <a:avLst/>
          </a:prstGeom>
          <a:noFill/>
        </p:spPr>
      </p:pic>
      <p:sp>
        <p:nvSpPr>
          <p:cNvPr id="5" name="TextBox 4"/>
          <p:cNvSpPr txBox="1"/>
          <p:nvPr/>
        </p:nvSpPr>
        <p:spPr>
          <a:xfrm>
            <a:off x="0" y="0"/>
            <a:ext cx="9144000" cy="5909310"/>
          </a:xfrm>
          <a:prstGeom prst="rect">
            <a:avLst/>
          </a:prstGeom>
          <a:noFill/>
        </p:spPr>
        <p:txBody>
          <a:bodyPr wrap="square" rtlCol="0">
            <a:spAutoFit/>
          </a:bodyPr>
          <a:lstStyle/>
          <a:p>
            <a:pPr algn="ctr"/>
            <a:r>
              <a:rPr lang="en-CA" sz="5400" b="1" u="sng" dirty="0" smtClean="0"/>
              <a:t>Country:</a:t>
            </a:r>
          </a:p>
          <a:p>
            <a:pPr algn="ctr"/>
            <a:endParaRPr lang="en-CA" sz="4000" dirty="0" smtClean="0"/>
          </a:p>
          <a:p>
            <a:pPr algn="ctr"/>
            <a:r>
              <a:rPr lang="en-CA" sz="4000" dirty="0" smtClean="0"/>
              <a:t>The continent in which the Bengal tiger lives in is Asia. The countries in Asia where the Bengal tiger populates most is in India, Bangladesh, Bhutan, and Nepal. The Bengal tiger lives in the forests where there prey lives.</a:t>
            </a:r>
          </a:p>
          <a:p>
            <a:pPr algn="ctr"/>
            <a:endParaRPr lang="en-CA" sz="4400" dirty="0" smtClean="0"/>
          </a:p>
        </p:txBody>
      </p:sp>
      <p:pic>
        <p:nvPicPr>
          <p:cNvPr id="1027" name="Picture 3" descr="C:\Users\Admin\Desktop\angry_tiger___ballpoint_pen_by_vianaarts-d68doqw.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8" presetClass="entr" presetSubtype="0" accel="10000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anim calcmode="lin" valueType="num">
                                      <p:cBhvr>
                                        <p:cTn id="15" dur="500" fill="hold"/>
                                        <p:tgtEl>
                                          <p:spTgt spid="1027"/>
                                        </p:tgtEl>
                                        <p:attrNameLst>
                                          <p:attrName>ppt_w</p:attrName>
                                        </p:attrNameLst>
                                      </p:cBhvr>
                                      <p:tavLst>
                                        <p:tav tm="0">
                                          <p:val>
                                            <p:strVal val="#ppt_w*2.5"/>
                                          </p:val>
                                        </p:tav>
                                        <p:tav tm="100000">
                                          <p:val>
                                            <p:strVal val="#ppt_w"/>
                                          </p:val>
                                        </p:tav>
                                      </p:tavLst>
                                    </p:anim>
                                    <p:anim calcmode="lin" valueType="num">
                                      <p:cBhvr>
                                        <p:cTn id="16" dur="500" fill="hold"/>
                                        <p:tgtEl>
                                          <p:spTgt spid="1027"/>
                                        </p:tgtEl>
                                        <p:attrNameLst>
                                          <p:attrName>ppt_h</p:attrName>
                                        </p:attrNameLst>
                                      </p:cBhvr>
                                      <p:tavLst>
                                        <p:tav tm="0">
                                          <p:val>
                                            <p:strVal val="#ppt_h*0.01"/>
                                          </p:val>
                                        </p:tav>
                                        <p:tav tm="100000">
                                          <p:val>
                                            <p:strVal val="#ppt_h"/>
                                          </p:val>
                                        </p:tav>
                                      </p:tavLst>
                                    </p:anim>
                                    <p:anim calcmode="lin" valueType="num">
                                      <p:cBhvr>
                                        <p:cTn id="17" dur="500" fill="hold"/>
                                        <p:tgtEl>
                                          <p:spTgt spid="1027"/>
                                        </p:tgtEl>
                                        <p:attrNameLst>
                                          <p:attrName>ppt_x</p:attrName>
                                        </p:attrNameLst>
                                      </p:cBhvr>
                                      <p:tavLst>
                                        <p:tav tm="0">
                                          <p:val>
                                            <p:strVal val="#ppt_x"/>
                                          </p:val>
                                        </p:tav>
                                        <p:tav tm="100000">
                                          <p:val>
                                            <p:strVal val="#ppt_x"/>
                                          </p:val>
                                        </p:tav>
                                      </p:tavLst>
                                    </p:anim>
                                    <p:anim calcmode="lin" valueType="num">
                                      <p:cBhvr>
                                        <p:cTn id="18" dur="500" fill="hold"/>
                                        <p:tgtEl>
                                          <p:spTgt spid="1027"/>
                                        </p:tgtEl>
                                        <p:attrNameLst>
                                          <p:attrName>ppt_y</p:attrName>
                                        </p:attrNameLst>
                                      </p:cBhvr>
                                      <p:tavLst>
                                        <p:tav tm="0">
                                          <p:val>
                                            <p:strVal val="#ppt_h+1"/>
                                          </p:val>
                                        </p:tav>
                                        <p:tav tm="100000">
                                          <p:val>
                                            <p:strVal val="#ppt_y"/>
                                          </p:val>
                                        </p:tav>
                                      </p:tavLst>
                                    </p:anim>
                                    <p:animEffect transition="in" filter="fade">
                                      <p:cBhvr>
                                        <p:cTn id="19"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gradFill>
            <a:gsLst>
              <a:gs pos="0">
                <a:srgbClr val="3399FF"/>
              </a:gs>
              <a:gs pos="16000">
                <a:srgbClr val="00CCCC"/>
              </a:gs>
              <a:gs pos="47000">
                <a:srgbClr val="9999FF"/>
              </a:gs>
              <a:gs pos="60001">
                <a:srgbClr val="2E6792"/>
              </a:gs>
              <a:gs pos="71001">
                <a:srgbClr val="3333CC"/>
              </a:gs>
              <a:gs pos="81000">
                <a:srgbClr val="1170FF"/>
              </a:gs>
              <a:gs pos="100000">
                <a:srgbClr val="006699"/>
              </a:gs>
            </a:gsLst>
            <a:lin ang="5400000" scaled="0"/>
          </a:gradFill>
        </p:spPr>
        <p:txBody>
          <a:bodyPr>
            <a:noAutofit/>
          </a:bodyPr>
          <a:lstStyle/>
          <a:p>
            <a:pPr algn="ctr">
              <a:buNone/>
            </a:pPr>
            <a:r>
              <a:rPr lang="en-CA" sz="6600" b="1" u="sng" dirty="0" smtClean="0">
                <a:ln>
                  <a:solidFill>
                    <a:schemeClr val="tx1"/>
                  </a:solidFill>
                </a:ln>
                <a:solidFill>
                  <a:srgbClr val="FFFF00"/>
                </a:solidFill>
                <a:effectLst>
                  <a:glow rad="228600">
                    <a:schemeClr val="accent6">
                      <a:satMod val="175000"/>
                      <a:alpha val="40000"/>
                    </a:schemeClr>
                  </a:glow>
                </a:effectLst>
              </a:rPr>
              <a:t>Interesting Facts:</a:t>
            </a:r>
          </a:p>
          <a:p>
            <a:pPr marL="742950" indent="-742950" algn="ctr">
              <a:buNone/>
            </a:pPr>
            <a:endParaRPr lang="en-CA" sz="4000" dirty="0" smtClean="0">
              <a:ln>
                <a:solidFill>
                  <a:schemeClr val="tx1"/>
                </a:solidFill>
              </a:ln>
              <a:solidFill>
                <a:srgbClr val="FFFF00"/>
              </a:solidFill>
              <a:effectLst>
                <a:glow rad="228600">
                  <a:schemeClr val="accent6">
                    <a:satMod val="175000"/>
                    <a:alpha val="40000"/>
                  </a:schemeClr>
                </a:glow>
              </a:effectLst>
            </a:endParaRPr>
          </a:p>
          <a:p>
            <a:pPr algn="ctr">
              <a:buNone/>
            </a:pPr>
            <a:r>
              <a:rPr lang="en-CA" sz="6600" b="1" u="sng" dirty="0" smtClean="0">
                <a:ln>
                  <a:solidFill>
                    <a:schemeClr val="tx1"/>
                  </a:solidFill>
                </a:ln>
                <a:solidFill>
                  <a:srgbClr val="FFFF00"/>
                </a:solidFill>
                <a:effectLst>
                  <a:glow rad="228600">
                    <a:schemeClr val="accent6">
                      <a:satMod val="175000"/>
                      <a:alpha val="40000"/>
                    </a:schemeClr>
                  </a:glow>
                </a:effectLst>
              </a:rPr>
              <a:t/>
            </a:r>
            <a:br>
              <a:rPr lang="en-CA" sz="6600" b="1" u="sng" dirty="0" smtClean="0">
                <a:ln>
                  <a:solidFill>
                    <a:schemeClr val="tx1"/>
                  </a:solidFill>
                </a:ln>
                <a:solidFill>
                  <a:srgbClr val="FFFF00"/>
                </a:solidFill>
                <a:effectLst>
                  <a:glow rad="228600">
                    <a:schemeClr val="accent6">
                      <a:satMod val="175000"/>
                      <a:alpha val="40000"/>
                    </a:schemeClr>
                  </a:glow>
                </a:effectLst>
              </a:rPr>
            </a:br>
            <a:endParaRPr lang="en-CA" sz="6600" b="1" u="sng" dirty="0" smtClean="0">
              <a:ln>
                <a:solidFill>
                  <a:schemeClr val="tx1"/>
                </a:solidFill>
              </a:ln>
              <a:solidFill>
                <a:srgbClr val="FFFF00"/>
              </a:solidFill>
              <a:effectLst>
                <a:glow rad="228600">
                  <a:schemeClr val="accent6">
                    <a:satMod val="175000"/>
                    <a:alpha val="40000"/>
                  </a:schemeClr>
                </a:glow>
              </a:effectLst>
            </a:endParaRPr>
          </a:p>
          <a:p>
            <a:pPr algn="ctr">
              <a:buNone/>
            </a:pPr>
            <a:endParaRPr lang="en-CA" sz="4000" dirty="0">
              <a:ln>
                <a:solidFill>
                  <a:schemeClr val="tx1"/>
                </a:solidFill>
              </a:ln>
              <a:solidFill>
                <a:srgbClr val="FFFF00"/>
              </a:solidFill>
              <a:effectLst>
                <a:glow rad="228600">
                  <a:schemeClr val="accent6">
                    <a:satMod val="175000"/>
                    <a:alpha val="40000"/>
                  </a:schemeClr>
                </a:glow>
              </a:effectLst>
            </a:endParaRPr>
          </a:p>
        </p:txBody>
      </p:sp>
      <p:sp>
        <p:nvSpPr>
          <p:cNvPr id="7" name="TextBox 6"/>
          <p:cNvSpPr txBox="1"/>
          <p:nvPr/>
        </p:nvSpPr>
        <p:spPr>
          <a:xfrm>
            <a:off x="0" y="1052736"/>
            <a:ext cx="9144000" cy="1600438"/>
          </a:xfrm>
          <a:prstGeom prst="rect">
            <a:avLst/>
          </a:prstGeom>
          <a:noFill/>
        </p:spPr>
        <p:txBody>
          <a:bodyPr wrap="square" rtlCol="0">
            <a:spAutoFit/>
          </a:bodyPr>
          <a:lstStyle/>
          <a:p>
            <a:pPr algn="ctr"/>
            <a:r>
              <a:rPr lang="en-CA" sz="4000" dirty="0" smtClean="0">
                <a:ln>
                  <a:solidFill>
                    <a:schemeClr val="tx1"/>
                  </a:solidFill>
                </a:ln>
                <a:solidFill>
                  <a:srgbClr val="FFFF00"/>
                </a:solidFill>
                <a:effectLst>
                  <a:glow rad="228600">
                    <a:schemeClr val="accent6">
                      <a:satMod val="175000"/>
                      <a:alpha val="40000"/>
                    </a:schemeClr>
                  </a:glow>
                </a:effectLst>
              </a:rPr>
              <a:t>1. The roar of the Bengal </a:t>
            </a:r>
          </a:p>
          <a:p>
            <a:pPr algn="ctr"/>
            <a:r>
              <a:rPr lang="en-CA" sz="4000" dirty="0" smtClean="0">
                <a:ln>
                  <a:solidFill>
                    <a:schemeClr val="tx1"/>
                  </a:solidFill>
                </a:ln>
                <a:solidFill>
                  <a:srgbClr val="FFFF00"/>
                </a:solidFill>
                <a:effectLst>
                  <a:glow rad="228600">
                    <a:schemeClr val="accent6">
                      <a:satMod val="175000"/>
                      <a:alpha val="40000"/>
                    </a:schemeClr>
                  </a:glow>
                </a:effectLst>
              </a:rPr>
              <a:t>tiger can be heard two miles away. </a:t>
            </a:r>
          </a:p>
          <a:p>
            <a:endParaRPr lang="en-CA" dirty="0"/>
          </a:p>
        </p:txBody>
      </p:sp>
      <p:sp>
        <p:nvSpPr>
          <p:cNvPr id="8" name="TextBox 7"/>
          <p:cNvSpPr txBox="1"/>
          <p:nvPr/>
        </p:nvSpPr>
        <p:spPr>
          <a:xfrm>
            <a:off x="0" y="2708920"/>
            <a:ext cx="9144000" cy="1600438"/>
          </a:xfrm>
          <a:prstGeom prst="rect">
            <a:avLst/>
          </a:prstGeom>
          <a:noFill/>
        </p:spPr>
        <p:txBody>
          <a:bodyPr wrap="square" rtlCol="0">
            <a:spAutoFit/>
          </a:bodyPr>
          <a:lstStyle/>
          <a:p>
            <a:pPr algn="ctr"/>
            <a:r>
              <a:rPr lang="en-CA" sz="4000" dirty="0" smtClean="0">
                <a:ln>
                  <a:solidFill>
                    <a:schemeClr val="tx1"/>
                  </a:solidFill>
                </a:ln>
                <a:solidFill>
                  <a:srgbClr val="FFFF00"/>
                </a:solidFill>
                <a:effectLst>
                  <a:glow rad="228600">
                    <a:schemeClr val="accent6">
                      <a:satMod val="175000"/>
                      <a:alpha val="40000"/>
                    </a:schemeClr>
                  </a:glow>
                </a:effectLst>
              </a:rPr>
              <a:t>2. Tigers can easily jump 6 m in length and 5 m straight in the air.</a:t>
            </a:r>
          </a:p>
          <a:p>
            <a:pPr algn="ctr"/>
            <a:endParaRPr lang="en-CA" dirty="0"/>
          </a:p>
        </p:txBody>
      </p:sp>
      <p:sp>
        <p:nvSpPr>
          <p:cNvPr id="9" name="TextBox 8"/>
          <p:cNvSpPr txBox="1"/>
          <p:nvPr/>
        </p:nvSpPr>
        <p:spPr>
          <a:xfrm>
            <a:off x="0" y="4221088"/>
            <a:ext cx="9144000" cy="1600438"/>
          </a:xfrm>
          <a:prstGeom prst="rect">
            <a:avLst/>
          </a:prstGeom>
          <a:noFill/>
        </p:spPr>
        <p:txBody>
          <a:bodyPr wrap="square" rtlCol="0">
            <a:spAutoFit/>
          </a:bodyPr>
          <a:lstStyle/>
          <a:p>
            <a:pPr algn="ctr"/>
            <a:r>
              <a:rPr lang="en-CA" sz="4000" dirty="0" smtClean="0">
                <a:ln>
                  <a:solidFill>
                    <a:schemeClr val="tx1"/>
                  </a:solidFill>
                </a:ln>
                <a:solidFill>
                  <a:srgbClr val="FFFF00"/>
                </a:solidFill>
                <a:effectLst>
                  <a:glow rad="228600">
                    <a:schemeClr val="accent6">
                      <a:satMod val="175000"/>
                      <a:alpha val="40000"/>
                    </a:schemeClr>
                  </a:glow>
                </a:effectLst>
              </a:rPr>
              <a:t>3. Tigers can eat up 60 pounds of food. That is about 200 burgers to us.</a:t>
            </a:r>
          </a:p>
          <a:p>
            <a:endParaRPr lang="en-CA" dirty="0"/>
          </a:p>
        </p:txBody>
      </p:sp>
      <p:pic>
        <p:nvPicPr>
          <p:cNvPr id="2053" name="Picture 5" descr="C:\Users\Admin\Desktop\roaring-tiger-wallpaper.jpg"/>
          <p:cNvPicPr>
            <a:picLocks noChangeAspect="1" noChangeArrowheads="1"/>
          </p:cNvPicPr>
          <p:nvPr/>
        </p:nvPicPr>
        <p:blipFill>
          <a:blip r:embed="rId2" cstate="print"/>
          <a:srcRect/>
          <a:stretch>
            <a:fillRect/>
          </a:stretch>
        </p:blipFill>
        <p:spPr bwMode="auto">
          <a:xfrm>
            <a:off x="0" y="0"/>
            <a:ext cx="9173209" cy="6858000"/>
          </a:xfrm>
          <a:prstGeom prst="rect">
            <a:avLst/>
          </a:prstGeom>
          <a:noFill/>
        </p:spPr>
      </p:pic>
      <p:pic>
        <p:nvPicPr>
          <p:cNvPr id="2054" name="Picture 6" descr="C:\Users\Admin\Desktop\Jumping_Tiger_by_johnrivo.png"/>
          <p:cNvPicPr>
            <a:picLocks noChangeAspect="1" noChangeArrowheads="1"/>
          </p:cNvPicPr>
          <p:nvPr/>
        </p:nvPicPr>
        <p:blipFill>
          <a:blip r:embed="rId3" cstate="print"/>
          <a:srcRect/>
          <a:stretch>
            <a:fillRect/>
          </a:stretch>
        </p:blipFill>
        <p:spPr bwMode="auto">
          <a:xfrm>
            <a:off x="-8224047" y="1772816"/>
            <a:ext cx="8224047" cy="5309195"/>
          </a:xfrm>
          <a:prstGeom prst="rect">
            <a:avLst/>
          </a:prstGeom>
          <a:noFill/>
        </p:spPr>
      </p:pic>
      <p:pic>
        <p:nvPicPr>
          <p:cNvPr id="2055" name="Picture 7" descr="C:\Users\Admin\Desktop\sct-03-e1359370011302.jpg"/>
          <p:cNvPicPr>
            <a:picLocks noChangeAspect="1" noChangeArrowheads="1"/>
          </p:cNvPicPr>
          <p:nvPr/>
        </p:nvPicPr>
        <p:blipFill>
          <a:blip r:embed="rId4" cstate="print"/>
          <a:srcRect/>
          <a:stretch>
            <a:fillRect/>
          </a:stretch>
        </p:blipFill>
        <p:spPr bwMode="auto">
          <a:xfrm>
            <a:off x="0" y="-1"/>
            <a:ext cx="9144000" cy="6858001"/>
          </a:xfrm>
          <a:prstGeom prst="rect">
            <a:avLst/>
          </a:prstGeom>
          <a:noFill/>
        </p:spPr>
      </p:pic>
      <p:pic>
        <p:nvPicPr>
          <p:cNvPr id="2056" name="Picture 8" descr="C:\Users\Admin\Desktop\burgers-L-lgGGMh.jpeg"/>
          <p:cNvPicPr>
            <a:picLocks noChangeAspect="1" noChangeArrowheads="1"/>
          </p:cNvPicPr>
          <p:nvPr/>
        </p:nvPicPr>
        <p:blipFill>
          <a:blip r:embed="rId5" cstate="print"/>
          <a:srcRect/>
          <a:stretch>
            <a:fillRect/>
          </a:stretch>
        </p:blipFill>
        <p:spPr bwMode="auto">
          <a:xfrm>
            <a:off x="0" y="0"/>
            <a:ext cx="9144000" cy="6858000"/>
          </a:xfrm>
          <a:prstGeom prst="rect">
            <a:avLst/>
          </a:prstGeom>
          <a:noFill/>
        </p:spPr>
      </p:pic>
      <p:pic>
        <p:nvPicPr>
          <p:cNvPr id="5122" name="Picture 2" descr="C:\Users\Admin\Desktop\kce1RK7.jpg"/>
          <p:cNvPicPr>
            <a:picLocks noChangeAspect="1" noChangeArrowheads="1"/>
          </p:cNvPicPr>
          <p:nvPr/>
        </p:nvPicPr>
        <p:blipFill>
          <a:blip r:embed="rId6" cstate="print"/>
          <a:srcRect/>
          <a:stretch>
            <a:fillRect/>
          </a:stretch>
        </p:blipFill>
        <p:spPr bwMode="auto">
          <a:xfrm>
            <a:off x="0" y="0"/>
            <a:ext cx="9144000" cy="6858000"/>
          </a:xfrm>
          <a:prstGeom prst="rect">
            <a:avLst/>
          </a:prstGeom>
          <a:noFill/>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3">
                                            <p:bg/>
                                          </p:spTgt>
                                        </p:tgtEl>
                                        <p:attrNameLst>
                                          <p:attrName>style.visibility</p:attrName>
                                        </p:attrNameLst>
                                      </p:cBhvr>
                                      <p:to>
                                        <p:strVal val="visible"/>
                                      </p:to>
                                    </p:set>
                                    <p:set>
                                      <p:cBhvr>
                                        <p:cTn id="7" dur="455" fill="hold">
                                          <p:stCondLst>
                                            <p:cond delay="0"/>
                                          </p:stCondLst>
                                        </p:cTn>
                                        <p:tgtEl>
                                          <p:spTgt spid="3">
                                            <p:bg/>
                                          </p:spTgt>
                                        </p:tgtEl>
                                        <p:attrNameLst>
                                          <p:attrName>style.rotation</p:attrName>
                                        </p:attrNameLst>
                                      </p:cBhvr>
                                      <p:to>
                                        <p:strVal val="-45.0"/>
                                      </p:to>
                                    </p:set>
                                    <p:anim calcmode="lin" valueType="num">
                                      <p:cBhvr>
                                        <p:cTn id="8" dur="455" fill="hold">
                                          <p:stCondLst>
                                            <p:cond delay="455"/>
                                          </p:stCondLst>
                                        </p:cTn>
                                        <p:tgtEl>
                                          <p:spTgt spid="3">
                                            <p:bg/>
                                          </p:spTgt>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bg/>
                                          </p:spTgt>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bg/>
                                          </p:spTgt>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bg/>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8" presetClass="entr" presetSubtype="0" accel="5000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set>
                                      <p:cBhvr>
                                        <p:cTn id="28" dur="455" fill="hold">
                                          <p:stCondLst>
                                            <p:cond delay="0"/>
                                          </p:stCondLst>
                                        </p:cTn>
                                        <p:tgtEl>
                                          <p:spTgt spid="3">
                                            <p:txEl>
                                              <p:pRg st="2" end="2"/>
                                            </p:txEl>
                                          </p:spTgt>
                                        </p:tgtEl>
                                        <p:attrNameLst>
                                          <p:attrName>style.rotation</p:attrName>
                                        </p:attrNameLst>
                                      </p:cBhvr>
                                      <p:to>
                                        <p:strVal val="-45.0"/>
                                      </p:to>
                                    </p:set>
                                    <p:anim calcmode="lin" valueType="num">
                                      <p:cBhvr>
                                        <p:cTn id="29" dur="455" fill="hold">
                                          <p:stCondLst>
                                            <p:cond delay="455"/>
                                          </p:stCondLst>
                                        </p:cTn>
                                        <p:tgtEl>
                                          <p:spTgt spid="3">
                                            <p:txEl>
                                              <p:pRg st="2" end="2"/>
                                            </p:txEl>
                                          </p:spTgt>
                                        </p:tgtEl>
                                        <p:attrNameLst>
                                          <p:attrName>style.rotation</p:attrName>
                                        </p:attrNameLst>
                                      </p:cBhvr>
                                      <p:tavLst>
                                        <p:tav tm="0">
                                          <p:val>
                                            <p:fltVal val="-45"/>
                                          </p:val>
                                        </p:tav>
                                        <p:tav tm="69900">
                                          <p:val>
                                            <p:fltVal val="45"/>
                                          </p:val>
                                        </p:tav>
                                        <p:tav tm="100000">
                                          <p:val>
                                            <p:fltVal val="0"/>
                                          </p:val>
                                        </p:tav>
                                      </p:tavLst>
                                    </p:anim>
                                    <p:anim calcmode="lin" valueType="num">
                                      <p:cBhvr>
                                        <p:cTn id="30" dur="455" fill="hold">
                                          <p:stCondLst>
                                            <p:cond delay="0"/>
                                          </p:stCondLst>
                                        </p:cTn>
                                        <p:tgtEl>
                                          <p:spTgt spid="3">
                                            <p:txEl>
                                              <p:pRg st="2" end="2"/>
                                            </p:txEl>
                                          </p:spTgt>
                                        </p:tgtEl>
                                        <p:attrNameLst>
                                          <p:attrName>ppt_y</p:attrName>
                                        </p:attrNameLst>
                                      </p:cBhvr>
                                      <p:tavLst>
                                        <p:tav tm="0">
                                          <p:val>
                                            <p:strVal val="#ppt_y-1"/>
                                          </p:val>
                                        </p:tav>
                                        <p:tav tm="100000">
                                          <p:val>
                                            <p:strVal val="#ppt_y-(0.354*#ppt_w-0.172*#ppt_h)"/>
                                          </p:val>
                                        </p:tav>
                                      </p:tavLst>
                                    </p:anim>
                                    <p:anim calcmode="lin" valueType="num">
                                      <p:cBhvr>
                                        <p:cTn id="31" dur="156" decel="50000" autoRev="1" fill="hold">
                                          <p:stCondLst>
                                            <p:cond delay="455"/>
                                          </p:stCondLst>
                                        </p:cTn>
                                        <p:tgtEl>
                                          <p:spTgt spid="3">
                                            <p:txEl>
                                              <p:pRg st="2" end="2"/>
                                            </p:txEl>
                                          </p:spTgt>
                                        </p:tgtEl>
                                        <p:attrNameLst>
                                          <p:attrName>ppt_y</p:attrName>
                                        </p:attrNameLst>
                                      </p:cBhvr>
                                      <p:tavLst>
                                        <p:tav tm="0">
                                          <p:val>
                                            <p:strVal val="#ppt_y-(0.354*#ppt_w-0.172*#ppt_h)"/>
                                          </p:val>
                                        </p:tav>
                                        <p:tav tm="100000">
                                          <p:val>
                                            <p:strVal val="#ppt_y-(0.354*#ppt_w-0.172*#ppt_h)-#ppt_h/2"/>
                                          </p:val>
                                        </p:tav>
                                      </p:tavLst>
                                    </p:anim>
                                    <p:anim calcmode="lin" valueType="num">
                                      <p:cBhvr>
                                        <p:cTn id="32" dur="136" fill="hold">
                                          <p:stCondLst>
                                            <p:cond delay="864"/>
                                          </p:stCondLst>
                                        </p:cTn>
                                        <p:tgtEl>
                                          <p:spTgt spid="3">
                                            <p:txEl>
                                              <p:pRg st="2" end="2"/>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40" dur="1000" fill="hold"/>
                                        <p:tgtEl>
                                          <p:spTgt spid="7"/>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51" presetClass="entr" presetSubtype="0" fill="hold" nodeType="clickEffect">
                                  <p:stCondLst>
                                    <p:cond delay="0"/>
                                  </p:stCondLst>
                                  <p:childTnLst>
                                    <p:set>
                                      <p:cBhvr>
                                        <p:cTn id="48" dur="1" fill="hold">
                                          <p:stCondLst>
                                            <p:cond delay="0"/>
                                          </p:stCondLst>
                                        </p:cTn>
                                        <p:tgtEl>
                                          <p:spTgt spid="2053"/>
                                        </p:tgtEl>
                                        <p:attrNameLst>
                                          <p:attrName>style.visibility</p:attrName>
                                        </p:attrNameLst>
                                      </p:cBhvr>
                                      <p:to>
                                        <p:strVal val="visible"/>
                                      </p:to>
                                    </p:set>
                                    <p:animEffect transition="in" filter="fade">
                                      <p:cBhvr>
                                        <p:cTn id="49" dur="770" decel="100000"/>
                                        <p:tgtEl>
                                          <p:spTgt spid="2053"/>
                                        </p:tgtEl>
                                      </p:cBhvr>
                                    </p:animEffect>
                                    <p:animScale>
                                      <p:cBhvr>
                                        <p:cTn id="50" dur="770" decel="100000"/>
                                        <p:tgtEl>
                                          <p:spTgt spid="2053"/>
                                        </p:tgtEl>
                                      </p:cBhvr>
                                      <p:from x="10000" y="10000"/>
                                      <p:to x="200000" y="450000"/>
                                    </p:animScale>
                                    <p:animScale>
                                      <p:cBhvr>
                                        <p:cTn id="51" dur="1230" accel="100000" fill="hold">
                                          <p:stCondLst>
                                            <p:cond delay="770"/>
                                          </p:stCondLst>
                                        </p:cTn>
                                        <p:tgtEl>
                                          <p:spTgt spid="2053"/>
                                        </p:tgtEl>
                                      </p:cBhvr>
                                      <p:from x="200000" y="450000"/>
                                      <p:to x="100000" y="100000"/>
                                    </p:animScale>
                                    <p:set>
                                      <p:cBhvr>
                                        <p:cTn id="52" dur="770" fill="hold"/>
                                        <p:tgtEl>
                                          <p:spTgt spid="2053"/>
                                        </p:tgtEl>
                                        <p:attrNameLst>
                                          <p:attrName>ppt_x</p:attrName>
                                        </p:attrNameLst>
                                      </p:cBhvr>
                                      <p:to>
                                        <p:strVal val="(0.5)"/>
                                      </p:to>
                                    </p:set>
                                    <p:anim from="(0.5)" to="(#ppt_x)" calcmode="lin" valueType="num">
                                      <p:cBhvr>
                                        <p:cTn id="53" dur="1230" accel="100000" fill="hold">
                                          <p:stCondLst>
                                            <p:cond delay="770"/>
                                          </p:stCondLst>
                                        </p:cTn>
                                        <p:tgtEl>
                                          <p:spTgt spid="2053"/>
                                        </p:tgtEl>
                                        <p:attrNameLst>
                                          <p:attrName>ppt_x</p:attrName>
                                        </p:attrNameLst>
                                      </p:cBhvr>
                                    </p:anim>
                                    <p:set>
                                      <p:cBhvr>
                                        <p:cTn id="54" dur="770" fill="hold"/>
                                        <p:tgtEl>
                                          <p:spTgt spid="2053"/>
                                        </p:tgtEl>
                                        <p:attrNameLst>
                                          <p:attrName>ppt_y</p:attrName>
                                        </p:attrNameLst>
                                      </p:cBhvr>
                                      <p:to>
                                        <p:strVal val="(#ppt_y+0.4)"/>
                                      </p:to>
                                    </p:set>
                                    <p:anim from="(#ppt_y+0.4)" to="(#ppt_y)" calcmode="lin" valueType="num">
                                      <p:cBhvr>
                                        <p:cTn id="55" dur="1230" accel="100000" fill="hold">
                                          <p:stCondLst>
                                            <p:cond delay="770"/>
                                          </p:stCondLst>
                                        </p:cTn>
                                        <p:tgtEl>
                                          <p:spTgt spid="2053"/>
                                        </p:tgtEl>
                                        <p:attrNameLst>
                                          <p:attrName>ppt_y</p:attrName>
                                        </p:attrNameLst>
                                      </p:cBhvr>
                                    </p:anim>
                                  </p:childTnLst>
                                </p:cTn>
                              </p:par>
                            </p:childTnLst>
                          </p:cTn>
                        </p:par>
                      </p:childTnLst>
                    </p:cTn>
                  </p:par>
                  <p:par>
                    <p:cTn id="56" fill="hold">
                      <p:stCondLst>
                        <p:cond delay="indefinite"/>
                      </p:stCondLst>
                      <p:childTnLst>
                        <p:par>
                          <p:cTn id="57" fill="hold">
                            <p:stCondLst>
                              <p:cond delay="0"/>
                            </p:stCondLst>
                            <p:childTnLst>
                              <p:par>
                                <p:cTn id="58" presetID="5" presetClass="exit" presetSubtype="10" fill="hold" nodeType="clickEffect">
                                  <p:stCondLst>
                                    <p:cond delay="0"/>
                                  </p:stCondLst>
                                  <p:childTnLst>
                                    <p:animEffect transition="out" filter="checkerboard(across)">
                                      <p:cBhvr>
                                        <p:cTn id="59" dur="500"/>
                                        <p:tgtEl>
                                          <p:spTgt spid="2053"/>
                                        </p:tgtEl>
                                      </p:cBhvr>
                                    </p:animEffect>
                                    <p:set>
                                      <p:cBhvr>
                                        <p:cTn id="60" dur="1" fill="hold">
                                          <p:stCondLst>
                                            <p:cond delay="499"/>
                                          </p:stCondLst>
                                        </p:cTn>
                                        <p:tgtEl>
                                          <p:spTgt spid="205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p:cTn id="65" dur="500" fill="hold"/>
                                        <p:tgtEl>
                                          <p:spTgt spid="8"/>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8"/>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8"/>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0" presetClass="path" presetSubtype="0" accel="50000" decel="50000" fill="hold" nodeType="clickEffect">
                                  <p:stCondLst>
                                    <p:cond delay="0"/>
                                  </p:stCondLst>
                                  <p:childTnLst>
                                    <p:animMotion origin="layout" path="M 2.77778E-6 -0.03164 C 0.0092 -0.03926 0.01527 -0.04157 0.02257 -0.06028 C 0.03142 -0.08245 0.02725 -0.09769 0.04114 -0.10739 C 0.05104 -0.11386 0.06111 -0.11339 0.071 -0.11686 C 0.10833 -0.14827 0.0934 -0.13533 0.1158 -0.15427 C 0.12864 -0.16582 0.1434 -0.16351 0.15694 -0.17344 C 0.18281 -0.19238 0.20885 -0.21339 0.23507 -0.23002 C 0.26337 -0.24804 0.29271 -0.25035 0.32083 -0.26813 C 0.34965 -0.28614 0.3783 -0.31039 0.40642 -0.33418 C 0.42448 -0.34942 0.45989 -0.3575 0.47725 -0.36212 C 0.48212 -0.36559 0.4868 -0.36928 0.49184 -0.37159 C 0.50087 -0.37552 0.50955 -0.37598 0.51823 -0.38129 C 0.52604 -0.38545 0.53264 -0.39653 0.54028 -0.40023 C 0.58906 -0.42448 0.56528 -0.41501 0.61128 -0.42817 C 0.70573 -0.42494 0.80052 -0.42725 0.89496 -0.41871 C 0.90521 -0.41778 0.91475 -0.40647 0.92482 -0.40023 C 0.94791 -0.38591 0.97222 -0.39076 0.99583 -0.38129 C 1.03437 -0.36559 1.07239 -0.35404 1.11076 -0.34319 C 1.12778 -0.33326 1.14826 -0.32517 1.16337 -0.30554 C 1.16701 -0.30046 1.17048 -0.29122 1.17465 -0.2866 C 1.18628 -0.27367 1.19965 -0.26905 1.21163 -0.25843 C 1.2309 -0.24272 1.24948 -0.22656 1.26753 -0.21085 C 1.27743 -0.20277 1.2875 -0.19861 1.29774 -0.19238 C 1.32153 -0.1776 1.34409 -0.15543 1.36857 -0.1448 C 1.39722 -0.13302 1.42326 -0.12102 1.45052 -0.09769 C 1.48593 -0.03695 1.53264 -0.02979 1.57343 -0.02217 C 1.59618 -0.00323 1.61684 0.00023 1.6408 0.00601 C 1.6684 0.02979 1.65972 0.02494 1.71146 0.02494 C 1.95399 0.02494 2.19618 0.01871 2.43889 0.01547 C 2.47656 0.01062 2.50764 0.01293 2.54323 -0.00323 C 2.54826 -0.00554 2.55295 -0.0097 2.55798 -0.0127 C 2.57066 -0.0194 2.59548 -0.03164 2.59548 -0.03118 " pathEditMode="relative" rAng="0" ptsTypes="fffffffffffffffffffffffffffffffA">
                                      <p:cBhvr>
                                        <p:cTn id="72" dur="2000" fill="hold"/>
                                        <p:tgtEl>
                                          <p:spTgt spid="2054"/>
                                        </p:tgtEl>
                                        <p:attrNameLst>
                                          <p:attrName>ppt_x</p:attrName>
                                          <p:attrName>ppt_y</p:attrName>
                                        </p:attrNameLst>
                                      </p:cBhvr>
                                      <p:rCtr x="1298" y="-168"/>
                                    </p:animMotion>
                                  </p:childTnLst>
                                </p:cTn>
                              </p:par>
                            </p:childTnLst>
                          </p:cTn>
                        </p:par>
                      </p:childTnLst>
                    </p:cTn>
                  </p:par>
                  <p:par>
                    <p:cTn id="73" fill="hold">
                      <p:stCondLst>
                        <p:cond delay="indefinite"/>
                      </p:stCondLst>
                      <p:childTnLst>
                        <p:par>
                          <p:cTn id="74" fill="hold">
                            <p:stCondLst>
                              <p:cond delay="0"/>
                            </p:stCondLst>
                            <p:childTnLst>
                              <p:par>
                                <p:cTn id="75" presetID="48" presetClass="entr" presetSubtype="0" accel="5000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78"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79" dur="1000" fill="hold"/>
                                        <p:tgtEl>
                                          <p:spTgt spid="9"/>
                                        </p:tgtEl>
                                        <p:attrNameLst>
                                          <p:attrName>ppt_y</p:attrName>
                                        </p:attrNameLst>
                                      </p:cBhvr>
                                      <p:tavLst>
                                        <p:tav tm="0">
                                          <p:val>
                                            <p:strVal val="#ppt_y"/>
                                          </p:val>
                                        </p:tav>
                                        <p:tav tm="100000">
                                          <p:val>
                                            <p:strVal val="#ppt_y"/>
                                          </p:val>
                                        </p:tav>
                                      </p:tavLst>
                                    </p:anim>
                                    <p:animEffect transition="in" filter="fade">
                                      <p:cBhvr>
                                        <p:cTn id="80" dur="1000"/>
                                        <p:tgtEl>
                                          <p:spTgt spid="9"/>
                                        </p:tgtEl>
                                      </p:cBhvr>
                                    </p:animEffect>
                                  </p:childTnLst>
                                </p:cTn>
                              </p:par>
                            </p:childTnLst>
                          </p:cTn>
                        </p:par>
                      </p:childTnLst>
                    </p:cTn>
                  </p:par>
                  <p:par>
                    <p:cTn id="81" fill="hold">
                      <p:stCondLst>
                        <p:cond delay="indefinite"/>
                      </p:stCondLst>
                      <p:childTnLst>
                        <p:par>
                          <p:cTn id="82" fill="hold">
                            <p:stCondLst>
                              <p:cond delay="0"/>
                            </p:stCondLst>
                            <p:childTnLst>
                              <p:par>
                                <p:cTn id="83" presetID="52" presetClass="entr" presetSubtype="0" fill="hold" nodeType="clickEffect">
                                  <p:stCondLst>
                                    <p:cond delay="0"/>
                                  </p:stCondLst>
                                  <p:childTnLst>
                                    <p:set>
                                      <p:cBhvr>
                                        <p:cTn id="84" dur="1" fill="hold">
                                          <p:stCondLst>
                                            <p:cond delay="0"/>
                                          </p:stCondLst>
                                        </p:cTn>
                                        <p:tgtEl>
                                          <p:spTgt spid="2055"/>
                                        </p:tgtEl>
                                        <p:attrNameLst>
                                          <p:attrName>style.visibility</p:attrName>
                                        </p:attrNameLst>
                                      </p:cBhvr>
                                      <p:to>
                                        <p:strVal val="visible"/>
                                      </p:to>
                                    </p:set>
                                    <p:animScale>
                                      <p:cBhvr>
                                        <p:cTn id="85" dur="1000" decel="50000" fill="hold">
                                          <p:stCondLst>
                                            <p:cond delay="0"/>
                                          </p:stCondLst>
                                        </p:cTn>
                                        <p:tgtEl>
                                          <p:spTgt spid="205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6" dur="1000" decel="50000" fill="hold">
                                          <p:stCondLst>
                                            <p:cond delay="0"/>
                                          </p:stCondLst>
                                        </p:cTn>
                                        <p:tgtEl>
                                          <p:spTgt spid="2055"/>
                                        </p:tgtEl>
                                        <p:attrNameLst>
                                          <p:attrName>ppt_x</p:attrName>
                                          <p:attrName>ppt_y</p:attrName>
                                        </p:attrNameLst>
                                      </p:cBhvr>
                                    </p:animMotion>
                                    <p:animEffect transition="in" filter="fade">
                                      <p:cBhvr>
                                        <p:cTn id="87" dur="1000"/>
                                        <p:tgtEl>
                                          <p:spTgt spid="2055"/>
                                        </p:tgtEl>
                                      </p:cBhvr>
                                    </p:animEffect>
                                  </p:childTnLst>
                                </p:cTn>
                              </p:par>
                            </p:childTnLst>
                          </p:cTn>
                        </p:par>
                      </p:childTnLst>
                    </p:cTn>
                  </p:par>
                  <p:par>
                    <p:cTn id="88" fill="hold">
                      <p:stCondLst>
                        <p:cond delay="indefinite"/>
                      </p:stCondLst>
                      <p:childTnLst>
                        <p:par>
                          <p:cTn id="89" fill="hold">
                            <p:stCondLst>
                              <p:cond delay="0"/>
                            </p:stCondLst>
                            <p:childTnLst>
                              <p:par>
                                <p:cTn id="90" presetID="26" presetClass="exit" presetSubtype="0" fill="hold" nodeType="clickEffect">
                                  <p:stCondLst>
                                    <p:cond delay="0"/>
                                  </p:stCondLst>
                                  <p:childTnLst>
                                    <p:animEffect transition="out" filter="wipe(down)">
                                      <p:cBhvr>
                                        <p:cTn id="91" dur="180" accel="50000">
                                          <p:stCondLst>
                                            <p:cond delay="1820"/>
                                          </p:stCondLst>
                                        </p:cTn>
                                        <p:tgtEl>
                                          <p:spTgt spid="2055"/>
                                        </p:tgtEl>
                                      </p:cBhvr>
                                    </p:animEffect>
                                    <p:anim calcmode="lin" valueType="num">
                                      <p:cBhvr>
                                        <p:cTn id="92" dur="1822" tmFilter="0,0; 0.14,0.31; 0.43,0.73; 0.71,0.91; 1.0,1.0">
                                          <p:stCondLst>
                                            <p:cond delay="0"/>
                                          </p:stCondLst>
                                        </p:cTn>
                                        <p:tgtEl>
                                          <p:spTgt spid="2055"/>
                                        </p:tgtEl>
                                        <p:attrNameLst>
                                          <p:attrName>ppt_x</p:attrName>
                                        </p:attrNameLst>
                                      </p:cBhvr>
                                      <p:tavLst>
                                        <p:tav tm="0">
                                          <p:val>
                                            <p:strVal val="ppt_x"/>
                                          </p:val>
                                        </p:tav>
                                        <p:tav tm="100000">
                                          <p:val>
                                            <p:strVal val="#ppt_x+0.25"/>
                                          </p:val>
                                        </p:tav>
                                      </p:tavLst>
                                    </p:anim>
                                    <p:anim calcmode="lin" valueType="num">
                                      <p:cBhvr>
                                        <p:cTn id="93" dur="178">
                                          <p:stCondLst>
                                            <p:cond delay="1822"/>
                                          </p:stCondLst>
                                        </p:cTn>
                                        <p:tgtEl>
                                          <p:spTgt spid="2055"/>
                                        </p:tgtEl>
                                        <p:attrNameLst>
                                          <p:attrName>ppt_x</p:attrName>
                                        </p:attrNameLst>
                                      </p:cBhvr>
                                      <p:tavLst>
                                        <p:tav tm="0">
                                          <p:val>
                                            <p:strVal val="ppt_x"/>
                                          </p:val>
                                        </p:tav>
                                        <p:tav tm="100000">
                                          <p:val>
                                            <p:strVal val="ppt_x"/>
                                          </p:val>
                                        </p:tav>
                                      </p:tavLst>
                                    </p:anim>
                                    <p:anim calcmode="lin" valueType="num">
                                      <p:cBhvr>
                                        <p:cTn id="94" dur="664" tmFilter="0.0,0.0;0.25,0.07;0.50,0.2;0.75,0.467;1.0,1.0">
                                          <p:stCondLst>
                                            <p:cond delay="0"/>
                                          </p:stCondLst>
                                        </p:cTn>
                                        <p:tgtEl>
                                          <p:spTgt spid="20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95" dur="664" tmFilter="0, 0; 0.125,0.2665; 0.25,0.4; 0.375,0.465; 0.5,0.5;  0.625,0.535; 0.75,0.6; 0.875,0.7335; 1,1">
                                          <p:stCondLst>
                                            <p:cond delay="664"/>
                                          </p:stCondLst>
                                        </p:cTn>
                                        <p:tgtEl>
                                          <p:spTgt spid="20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96" dur="332" tmFilter="0, 0; 0.125,0.2665; 0.25,0.4; 0.375,0.465; 0.5,0.5;  0.625,0.535; 0.75,0.6; 0.875,0.7335; 1,1">
                                          <p:stCondLst>
                                            <p:cond delay="1324"/>
                                          </p:stCondLst>
                                        </p:cTn>
                                        <p:tgtEl>
                                          <p:spTgt spid="20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97" dur="164" tmFilter="0, 0; 0.125,0.2665; 0.25,0.4; 0.375,0.465; 0.5,0.5;  0.625,0.535; 0.75,0.6; 0.875,0.7335; 1,1">
                                          <p:stCondLst>
                                            <p:cond delay="1656"/>
                                          </p:stCondLst>
                                        </p:cTn>
                                        <p:tgtEl>
                                          <p:spTgt spid="20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98" dur="180" accel="50000">
                                          <p:stCondLst>
                                            <p:cond delay="1820"/>
                                          </p:stCondLst>
                                        </p:cTn>
                                        <p:tgtEl>
                                          <p:spTgt spid="2055"/>
                                        </p:tgtEl>
                                        <p:attrNameLst>
                                          <p:attrName>ppt_y</p:attrName>
                                        </p:attrNameLst>
                                      </p:cBhvr>
                                      <p:tavLst>
                                        <p:tav tm="0">
                                          <p:val>
                                            <p:strVal val="ppt_y"/>
                                          </p:val>
                                        </p:tav>
                                        <p:tav tm="100000">
                                          <p:val>
                                            <p:strVal val="ppt_y+ppt_h"/>
                                          </p:val>
                                        </p:tav>
                                      </p:tavLst>
                                    </p:anim>
                                    <p:animScale>
                                      <p:cBhvr>
                                        <p:cTn id="99" dur="26">
                                          <p:stCondLst>
                                            <p:cond delay="620"/>
                                          </p:stCondLst>
                                        </p:cTn>
                                        <p:tgtEl>
                                          <p:spTgt spid="2055"/>
                                        </p:tgtEl>
                                      </p:cBhvr>
                                      <p:to x="100000" y="60000"/>
                                    </p:animScale>
                                    <p:animScale>
                                      <p:cBhvr>
                                        <p:cTn id="100" dur="166" decel="50000">
                                          <p:stCondLst>
                                            <p:cond delay="646"/>
                                          </p:stCondLst>
                                        </p:cTn>
                                        <p:tgtEl>
                                          <p:spTgt spid="2055"/>
                                        </p:tgtEl>
                                      </p:cBhvr>
                                      <p:to x="100000" y="100000"/>
                                    </p:animScale>
                                    <p:animScale>
                                      <p:cBhvr>
                                        <p:cTn id="101" dur="26">
                                          <p:stCondLst>
                                            <p:cond delay="1312"/>
                                          </p:stCondLst>
                                        </p:cTn>
                                        <p:tgtEl>
                                          <p:spTgt spid="2055"/>
                                        </p:tgtEl>
                                      </p:cBhvr>
                                      <p:to x="100000" y="80000"/>
                                    </p:animScale>
                                    <p:animScale>
                                      <p:cBhvr>
                                        <p:cTn id="102" dur="166" decel="50000">
                                          <p:stCondLst>
                                            <p:cond delay="1338"/>
                                          </p:stCondLst>
                                        </p:cTn>
                                        <p:tgtEl>
                                          <p:spTgt spid="2055"/>
                                        </p:tgtEl>
                                      </p:cBhvr>
                                      <p:to x="100000" y="100000"/>
                                    </p:animScale>
                                    <p:animScale>
                                      <p:cBhvr>
                                        <p:cTn id="103" dur="26">
                                          <p:stCondLst>
                                            <p:cond delay="1642"/>
                                          </p:stCondLst>
                                        </p:cTn>
                                        <p:tgtEl>
                                          <p:spTgt spid="2055"/>
                                        </p:tgtEl>
                                      </p:cBhvr>
                                      <p:to x="100000" y="90000"/>
                                    </p:animScale>
                                    <p:animScale>
                                      <p:cBhvr>
                                        <p:cTn id="104" dur="166" decel="50000">
                                          <p:stCondLst>
                                            <p:cond delay="1668"/>
                                          </p:stCondLst>
                                        </p:cTn>
                                        <p:tgtEl>
                                          <p:spTgt spid="2055"/>
                                        </p:tgtEl>
                                      </p:cBhvr>
                                      <p:to x="100000" y="100000"/>
                                    </p:animScale>
                                    <p:animScale>
                                      <p:cBhvr>
                                        <p:cTn id="105" dur="26">
                                          <p:stCondLst>
                                            <p:cond delay="1808"/>
                                          </p:stCondLst>
                                        </p:cTn>
                                        <p:tgtEl>
                                          <p:spTgt spid="2055"/>
                                        </p:tgtEl>
                                      </p:cBhvr>
                                      <p:to x="100000" y="95000"/>
                                    </p:animScale>
                                    <p:animScale>
                                      <p:cBhvr>
                                        <p:cTn id="106" dur="166" decel="50000">
                                          <p:stCondLst>
                                            <p:cond delay="1834"/>
                                          </p:stCondLst>
                                        </p:cTn>
                                        <p:tgtEl>
                                          <p:spTgt spid="2055"/>
                                        </p:tgtEl>
                                      </p:cBhvr>
                                      <p:to x="100000" y="100000"/>
                                    </p:animScale>
                                    <p:set>
                                      <p:cBhvr>
                                        <p:cTn id="107" dur="1" fill="hold">
                                          <p:stCondLst>
                                            <p:cond delay="1999"/>
                                          </p:stCondLst>
                                        </p:cTn>
                                        <p:tgtEl>
                                          <p:spTgt spid="2055"/>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47" presetClass="entr" presetSubtype="0" fill="hold" nodeType="clickEffect">
                                  <p:stCondLst>
                                    <p:cond delay="0"/>
                                  </p:stCondLst>
                                  <p:childTnLst>
                                    <p:set>
                                      <p:cBhvr>
                                        <p:cTn id="111" dur="1" fill="hold">
                                          <p:stCondLst>
                                            <p:cond delay="0"/>
                                          </p:stCondLst>
                                        </p:cTn>
                                        <p:tgtEl>
                                          <p:spTgt spid="2056"/>
                                        </p:tgtEl>
                                        <p:attrNameLst>
                                          <p:attrName>style.visibility</p:attrName>
                                        </p:attrNameLst>
                                      </p:cBhvr>
                                      <p:to>
                                        <p:strVal val="visible"/>
                                      </p:to>
                                    </p:set>
                                    <p:animEffect transition="in" filter="fade">
                                      <p:cBhvr>
                                        <p:cTn id="112" dur="1000"/>
                                        <p:tgtEl>
                                          <p:spTgt spid="2056"/>
                                        </p:tgtEl>
                                      </p:cBhvr>
                                    </p:animEffect>
                                    <p:anim calcmode="lin" valueType="num">
                                      <p:cBhvr>
                                        <p:cTn id="113" dur="1000" fill="hold"/>
                                        <p:tgtEl>
                                          <p:spTgt spid="2056"/>
                                        </p:tgtEl>
                                        <p:attrNameLst>
                                          <p:attrName>ppt_x</p:attrName>
                                        </p:attrNameLst>
                                      </p:cBhvr>
                                      <p:tavLst>
                                        <p:tav tm="0">
                                          <p:val>
                                            <p:strVal val="#ppt_x"/>
                                          </p:val>
                                        </p:tav>
                                        <p:tav tm="100000">
                                          <p:val>
                                            <p:strVal val="#ppt_x"/>
                                          </p:val>
                                        </p:tav>
                                      </p:tavLst>
                                    </p:anim>
                                    <p:anim calcmode="lin" valueType="num">
                                      <p:cBhvr>
                                        <p:cTn id="114"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1" presetClass="exit" presetSubtype="1" fill="hold" nodeType="clickEffect">
                                  <p:stCondLst>
                                    <p:cond delay="0"/>
                                  </p:stCondLst>
                                  <p:childTnLst>
                                    <p:animEffect transition="out" filter="wheel(1)">
                                      <p:cBhvr>
                                        <p:cTn id="118" dur="2000"/>
                                        <p:tgtEl>
                                          <p:spTgt spid="2056"/>
                                        </p:tgtEl>
                                      </p:cBhvr>
                                    </p:animEffect>
                                    <p:set>
                                      <p:cBhvr>
                                        <p:cTn id="119" dur="1" fill="hold">
                                          <p:stCondLst>
                                            <p:cond delay="1999"/>
                                          </p:stCondLst>
                                        </p:cTn>
                                        <p:tgtEl>
                                          <p:spTgt spid="2056"/>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5" presetClass="entr" presetSubtype="10" fill="hold" nodeType="clickEffect">
                                  <p:stCondLst>
                                    <p:cond delay="0"/>
                                  </p:stCondLst>
                                  <p:childTnLst>
                                    <p:set>
                                      <p:cBhvr>
                                        <p:cTn id="123" dur="1" fill="hold">
                                          <p:stCondLst>
                                            <p:cond delay="0"/>
                                          </p:stCondLst>
                                        </p:cTn>
                                        <p:tgtEl>
                                          <p:spTgt spid="5122"/>
                                        </p:tgtEl>
                                        <p:attrNameLst>
                                          <p:attrName>style.visibility</p:attrName>
                                        </p:attrNameLst>
                                      </p:cBhvr>
                                      <p:to>
                                        <p:strVal val="visible"/>
                                      </p:to>
                                    </p:set>
                                    <p:animEffect transition="in" filter="checkerboard(across)">
                                      <p:cBhvr>
                                        <p:cTn id="12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gradFill>
            <a:gsLst>
              <a:gs pos="0">
                <a:srgbClr val="000082"/>
              </a:gs>
              <a:gs pos="30000">
                <a:srgbClr val="66008F"/>
              </a:gs>
              <a:gs pos="64999">
                <a:srgbClr val="BA0066"/>
              </a:gs>
              <a:gs pos="89999">
                <a:srgbClr val="FF0000"/>
              </a:gs>
              <a:gs pos="100000">
                <a:srgbClr val="FF8200"/>
              </a:gs>
            </a:gsLst>
            <a:lin ang="5400000" scaled="0"/>
          </a:gradFill>
        </p:spPr>
        <p:txBody>
          <a:bodyPr/>
          <a:lstStyle/>
          <a:p>
            <a:pPr algn="ctr">
              <a:buNone/>
            </a:pPr>
            <a:r>
              <a:rPr lang="en-CA" sz="6600" b="1" u="sng" dirty="0" smtClean="0">
                <a:ln>
                  <a:solidFill>
                    <a:schemeClr val="tx1"/>
                  </a:solidFill>
                </a:ln>
                <a:solidFill>
                  <a:srgbClr val="FFFF00"/>
                </a:solidFill>
                <a:effectLst>
                  <a:glow rad="228600">
                    <a:schemeClr val="accent6">
                      <a:satMod val="175000"/>
                      <a:alpha val="40000"/>
                    </a:schemeClr>
                  </a:glow>
                </a:effectLst>
              </a:rPr>
              <a:t>Continued:</a:t>
            </a:r>
          </a:p>
          <a:p>
            <a:pPr>
              <a:buNone/>
            </a:pPr>
            <a:endParaRPr lang="en-CA" dirty="0"/>
          </a:p>
        </p:txBody>
      </p:sp>
      <p:sp>
        <p:nvSpPr>
          <p:cNvPr id="4" name="TextBox 3"/>
          <p:cNvSpPr txBox="1"/>
          <p:nvPr/>
        </p:nvSpPr>
        <p:spPr>
          <a:xfrm>
            <a:off x="0" y="1340768"/>
            <a:ext cx="9144000" cy="2215991"/>
          </a:xfrm>
          <a:prstGeom prst="rect">
            <a:avLst/>
          </a:prstGeom>
          <a:noFill/>
        </p:spPr>
        <p:txBody>
          <a:bodyPr wrap="square" rtlCol="0">
            <a:spAutoFit/>
          </a:bodyPr>
          <a:lstStyle/>
          <a:p>
            <a:pPr algn="ctr"/>
            <a:r>
              <a:rPr lang="en-CA" sz="4000" dirty="0" smtClean="0">
                <a:ln>
                  <a:solidFill>
                    <a:schemeClr val="tx1"/>
                  </a:solidFill>
                </a:ln>
                <a:solidFill>
                  <a:srgbClr val="FFFF00"/>
                </a:solidFill>
                <a:effectLst>
                  <a:glow rad="228600">
                    <a:schemeClr val="accent6">
                      <a:satMod val="175000"/>
                      <a:alpha val="40000"/>
                    </a:schemeClr>
                  </a:glow>
                </a:effectLst>
              </a:rPr>
              <a:t>4. Most tigers (including the Bengal tiger) have the </a:t>
            </a:r>
            <a:r>
              <a:rPr lang="en-CA" sz="4000" dirty="0" err="1" smtClean="0">
                <a:ln>
                  <a:solidFill>
                    <a:schemeClr val="tx1"/>
                  </a:solidFill>
                </a:ln>
                <a:solidFill>
                  <a:srgbClr val="FFFF00"/>
                </a:solidFill>
                <a:effectLst>
                  <a:glow rad="228600">
                    <a:schemeClr val="accent6">
                      <a:satMod val="175000"/>
                      <a:alpha val="40000"/>
                    </a:schemeClr>
                  </a:glow>
                </a:effectLst>
              </a:rPr>
              <a:t>chinese</a:t>
            </a:r>
            <a:r>
              <a:rPr lang="en-CA" sz="4000" dirty="0" smtClean="0">
                <a:ln>
                  <a:solidFill>
                    <a:schemeClr val="tx1"/>
                  </a:solidFill>
                </a:ln>
                <a:solidFill>
                  <a:srgbClr val="FFFF00"/>
                </a:solidFill>
                <a:effectLst>
                  <a:glow rad="228600">
                    <a:schemeClr val="accent6">
                      <a:satMod val="175000"/>
                      <a:alpha val="40000"/>
                    </a:schemeClr>
                  </a:glow>
                </a:effectLst>
              </a:rPr>
              <a:t> mark of “king,” on their forehead.</a:t>
            </a:r>
          </a:p>
          <a:p>
            <a:endParaRPr lang="en-CA" dirty="0"/>
          </a:p>
        </p:txBody>
      </p:sp>
      <p:sp>
        <p:nvSpPr>
          <p:cNvPr id="5" name="TextBox 4"/>
          <p:cNvSpPr txBox="1"/>
          <p:nvPr/>
        </p:nvSpPr>
        <p:spPr>
          <a:xfrm>
            <a:off x="0" y="3717032"/>
            <a:ext cx="9144000" cy="2215991"/>
          </a:xfrm>
          <a:prstGeom prst="rect">
            <a:avLst/>
          </a:prstGeom>
          <a:noFill/>
        </p:spPr>
        <p:txBody>
          <a:bodyPr wrap="square" rtlCol="0">
            <a:spAutoFit/>
          </a:bodyPr>
          <a:lstStyle/>
          <a:p>
            <a:pPr algn="ctr"/>
            <a:r>
              <a:rPr lang="en-CA" sz="4000" dirty="0" smtClean="0">
                <a:ln>
                  <a:solidFill>
                    <a:schemeClr val="tx1"/>
                  </a:solidFill>
                </a:ln>
                <a:solidFill>
                  <a:srgbClr val="FFFF00"/>
                </a:solidFill>
                <a:effectLst>
                  <a:glow rad="228600">
                    <a:schemeClr val="accent6">
                      <a:satMod val="175000"/>
                      <a:alpha val="40000"/>
                    </a:schemeClr>
                  </a:glow>
                </a:effectLst>
              </a:rPr>
              <a:t>5. A tiger’s muscles are so strong that if it were to die standing, it would remain upright even thought it was dead.</a:t>
            </a:r>
          </a:p>
          <a:p>
            <a:endParaRPr lang="en-CA" dirty="0"/>
          </a:p>
        </p:txBody>
      </p:sp>
      <p:pic>
        <p:nvPicPr>
          <p:cNvPr id="17410" name="Picture 2" descr="C:\Users\Admin\Desktop\tiger20symbolis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7411" name="Picture 3" descr="C:\Users\Admin\Desktop\55071741.JPG"/>
          <p:cNvPicPr>
            <a:picLocks noChangeAspect="1" noChangeArrowheads="1"/>
          </p:cNvPicPr>
          <p:nvPr/>
        </p:nvPicPr>
        <p:blipFill>
          <a:blip r:embed="rId3" cstate="print"/>
          <a:srcRect/>
          <a:stretch>
            <a:fillRect/>
          </a:stretch>
        </p:blipFill>
        <p:spPr bwMode="auto">
          <a:xfrm>
            <a:off x="971600" y="0"/>
            <a:ext cx="7128792" cy="6858000"/>
          </a:xfrm>
          <a:prstGeom prst="rect">
            <a:avLst/>
          </a:prstGeom>
          <a:noFill/>
        </p:spPr>
      </p:pic>
      <p:sp>
        <p:nvSpPr>
          <p:cNvPr id="8" name="Oval 7"/>
          <p:cNvSpPr/>
          <p:nvPr/>
        </p:nvSpPr>
        <p:spPr>
          <a:xfrm>
            <a:off x="3635896" y="4797152"/>
            <a:ext cx="1584176" cy="1512168"/>
          </a:xfrm>
          <a:prstGeom prst="ellipse">
            <a:avLst/>
          </a:prstGeom>
          <a:noFill/>
          <a:ln w="1270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decel="50000" fill="hold">
                                          <p:stCondLst>
                                            <p:cond delay="0"/>
                                          </p:stCondLst>
                                        </p:cTn>
                                        <p:tgtEl>
                                          <p:spTgt spid="3">
                                            <p:bg/>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bg/>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bg/>
                                          </p:spTgt>
                                        </p:tgtEl>
                                        <p:attrNameLst>
                                          <p:attrName>ppt_w</p:attrName>
                                        </p:attrNameLst>
                                      </p:cBhvr>
                                      <p:tavLst>
                                        <p:tav tm="0">
                                          <p:val>
                                            <p:strVal val="#ppt_w*.05"/>
                                          </p:val>
                                        </p:tav>
                                        <p:tav tm="100000">
                                          <p:val>
                                            <p:strVal val="#ppt_w"/>
                                          </p:val>
                                        </p:tav>
                                      </p:tavLst>
                                    </p:anim>
                                    <p:anim calcmode="lin" valueType="num">
                                      <p:cBhvr>
                                        <p:cTn id="10" dur="1000" fill="hold"/>
                                        <p:tgtEl>
                                          <p:spTgt spid="3">
                                            <p:bg/>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bg/>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bg/>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bg/>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bg/>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22"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4"/>
                                        </p:tgtEl>
                                        <p:attrNameLst>
                                          <p:attrName>ppt_y</p:attrName>
                                        </p:attrNameLst>
                                      </p:cBhvr>
                                      <p:tavLst>
                                        <p:tav tm="0">
                                          <p:val>
                                            <p:strVal val="#ppt_y"/>
                                          </p:val>
                                        </p:tav>
                                        <p:tav tm="100000">
                                          <p:val>
                                            <p:strVal val="#ppt_y"/>
                                          </p:val>
                                        </p:tav>
                                      </p:tavLst>
                                    </p:anim>
                                    <p:animEffect transition="in" filter="fade">
                                      <p:cBhvr>
                                        <p:cTn id="34" dur="10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17410"/>
                                        </p:tgtEl>
                                        <p:attrNameLst>
                                          <p:attrName>style.visibility</p:attrName>
                                        </p:attrNameLst>
                                      </p:cBhvr>
                                      <p:to>
                                        <p:strVal val="visible"/>
                                      </p:to>
                                    </p:set>
                                    <p:animEffect transition="in" filter="fade">
                                      <p:cBhvr>
                                        <p:cTn id="39" dur="1000"/>
                                        <p:tgtEl>
                                          <p:spTgt spid="17410"/>
                                        </p:tgtEl>
                                      </p:cBhvr>
                                    </p:animEffect>
                                    <p:anim calcmode="lin" valueType="num">
                                      <p:cBhvr>
                                        <p:cTn id="40" dur="1000" fill="hold"/>
                                        <p:tgtEl>
                                          <p:spTgt spid="17410"/>
                                        </p:tgtEl>
                                        <p:attrNameLst>
                                          <p:attrName>ppt_x</p:attrName>
                                        </p:attrNameLst>
                                      </p:cBhvr>
                                      <p:tavLst>
                                        <p:tav tm="0">
                                          <p:val>
                                            <p:strVal val="#ppt_x"/>
                                          </p:val>
                                        </p:tav>
                                        <p:tav tm="100000">
                                          <p:val>
                                            <p:strVal val="#ppt_x"/>
                                          </p:val>
                                        </p:tav>
                                      </p:tavLst>
                                    </p:anim>
                                    <p:anim calcmode="lin" valueType="num">
                                      <p:cBhvr>
                                        <p:cTn id="41"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0" presetClass="exit" presetSubtype="0" fill="hold" nodeType="clickEffect">
                                  <p:stCondLst>
                                    <p:cond delay="0"/>
                                  </p:stCondLst>
                                  <p:childTnLst>
                                    <p:animEffect transition="out" filter="fade">
                                      <p:cBhvr>
                                        <p:cTn id="45" dur="800" accel="100000">
                                          <p:stCondLst>
                                            <p:cond delay="200"/>
                                          </p:stCondLst>
                                        </p:cTn>
                                        <p:tgtEl>
                                          <p:spTgt spid="17410"/>
                                        </p:tgtEl>
                                      </p:cBhvr>
                                    </p:animEffect>
                                    <p:anim calcmode="lin" valueType="num">
                                      <p:cBhvr>
                                        <p:cTn id="46" dur="800" accel="100000">
                                          <p:stCondLst>
                                            <p:cond delay="200"/>
                                          </p:stCondLst>
                                        </p:cTn>
                                        <p:tgtEl>
                                          <p:spTgt spid="17410"/>
                                        </p:tgtEl>
                                        <p:attrNameLst>
                                          <p:attrName>style.rotation</p:attrName>
                                        </p:attrNameLst>
                                      </p:cBhvr>
                                      <p:tavLst>
                                        <p:tav tm="0">
                                          <p:val>
                                            <p:fltVal val="0"/>
                                          </p:val>
                                        </p:tav>
                                        <p:tav tm="100000">
                                          <p:val>
                                            <p:fltVal val="-90"/>
                                          </p:val>
                                        </p:tav>
                                      </p:tavLst>
                                    </p:anim>
                                    <p:anim calcmode="lin" valueType="num">
                                      <p:cBhvr>
                                        <p:cTn id="47" dur="200" decel="100000"/>
                                        <p:tgtEl>
                                          <p:spTgt spid="17410"/>
                                        </p:tgtEl>
                                        <p:attrNameLst>
                                          <p:attrName>ppt_x</p:attrName>
                                        </p:attrNameLst>
                                      </p:cBhvr>
                                      <p:tavLst>
                                        <p:tav tm="0">
                                          <p:val>
                                            <p:strVal val="ppt_x"/>
                                          </p:val>
                                        </p:tav>
                                        <p:tav tm="100000">
                                          <p:val>
                                            <p:strVal val="ppt_x-0.05"/>
                                          </p:val>
                                        </p:tav>
                                      </p:tavLst>
                                    </p:anim>
                                    <p:anim calcmode="lin" valueType="num">
                                      <p:cBhvr>
                                        <p:cTn id="48" dur="200" decel="100000"/>
                                        <p:tgtEl>
                                          <p:spTgt spid="17410"/>
                                        </p:tgtEl>
                                        <p:attrNameLst>
                                          <p:attrName>ppt_y</p:attrName>
                                        </p:attrNameLst>
                                      </p:cBhvr>
                                      <p:tavLst>
                                        <p:tav tm="0">
                                          <p:val>
                                            <p:strVal val="ppt_y"/>
                                          </p:val>
                                        </p:tav>
                                        <p:tav tm="100000">
                                          <p:val>
                                            <p:strVal val="ppt_y+0.1"/>
                                          </p:val>
                                        </p:tav>
                                      </p:tavLst>
                                    </p:anim>
                                    <p:anim calcmode="lin" valueType="num">
                                      <p:cBhvr>
                                        <p:cTn id="49" dur="800" accel="100000">
                                          <p:stCondLst>
                                            <p:cond delay="200"/>
                                          </p:stCondLst>
                                        </p:cTn>
                                        <p:tgtEl>
                                          <p:spTgt spid="17410"/>
                                        </p:tgtEl>
                                        <p:attrNameLst>
                                          <p:attrName>ppt_x</p:attrName>
                                        </p:attrNameLst>
                                      </p:cBhvr>
                                      <p:tavLst>
                                        <p:tav tm="0">
                                          <p:val>
                                            <p:strVal val="ppt_x"/>
                                          </p:val>
                                        </p:tav>
                                        <p:tav tm="100000">
                                          <p:val>
                                            <p:strVal val="ppt_x+0.4+0.05"/>
                                          </p:val>
                                        </p:tav>
                                      </p:tavLst>
                                    </p:anim>
                                    <p:anim calcmode="lin" valueType="num">
                                      <p:cBhvr>
                                        <p:cTn id="50" dur="800" accel="100000">
                                          <p:stCondLst>
                                            <p:cond delay="200"/>
                                          </p:stCondLst>
                                        </p:cTn>
                                        <p:tgtEl>
                                          <p:spTgt spid="17410"/>
                                        </p:tgtEl>
                                        <p:attrNameLst>
                                          <p:attrName>ppt_y</p:attrName>
                                        </p:attrNameLst>
                                      </p:cBhvr>
                                      <p:tavLst>
                                        <p:tav tm="0">
                                          <p:val>
                                            <p:strVal val="ppt_y"/>
                                          </p:val>
                                        </p:tav>
                                        <p:tav tm="100000">
                                          <p:val>
                                            <p:strVal val="ppt_y-0.4-0.1"/>
                                          </p:val>
                                        </p:tav>
                                      </p:tavLst>
                                    </p:anim>
                                    <p:set>
                                      <p:cBhvr>
                                        <p:cTn id="51" dur="1" fill="hold">
                                          <p:stCondLst>
                                            <p:cond delay="999"/>
                                          </p:stCondLst>
                                        </p:cTn>
                                        <p:tgtEl>
                                          <p:spTgt spid="17410"/>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41" presetClass="entr" presetSubtype="0" fill="hold" grpId="0" nodeType="clickEffect">
                                  <p:stCondLst>
                                    <p:cond delay="0"/>
                                  </p:stCondLst>
                                  <p:iterate type="lt">
                                    <p:tmPct val="10000"/>
                                  </p:iterate>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5"/>
                                        </p:tgtEl>
                                        <p:attrNameLst>
                                          <p:attrName>ppt_y</p:attrName>
                                        </p:attrNameLst>
                                      </p:cBhvr>
                                      <p:tavLst>
                                        <p:tav tm="0">
                                          <p:val>
                                            <p:strVal val="#ppt_y"/>
                                          </p:val>
                                        </p:tav>
                                        <p:tav tm="100000">
                                          <p:val>
                                            <p:strVal val="#ppt_y"/>
                                          </p:val>
                                        </p:tav>
                                      </p:tavLst>
                                    </p:anim>
                                    <p:anim calcmode="lin" valueType="num">
                                      <p:cBhvr>
                                        <p:cTn id="5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5"/>
                                        </p:tgtEl>
                                      </p:cBhvr>
                                    </p:animEffect>
                                  </p:childTnLst>
                                </p:cTn>
                              </p:par>
                            </p:childTnLst>
                          </p:cTn>
                        </p:par>
                      </p:childTnLst>
                    </p:cTn>
                  </p:par>
                  <p:par>
                    <p:cTn id="61" fill="hold">
                      <p:stCondLst>
                        <p:cond delay="indefinite"/>
                      </p:stCondLst>
                      <p:childTnLst>
                        <p:par>
                          <p:cTn id="62" fill="hold">
                            <p:stCondLst>
                              <p:cond delay="0"/>
                            </p:stCondLst>
                            <p:childTnLst>
                              <p:par>
                                <p:cTn id="63" presetID="39" presetClass="entr" presetSubtype="0" accel="100000" fill="hold" nodeType="clickEffect">
                                  <p:stCondLst>
                                    <p:cond delay="0"/>
                                  </p:stCondLst>
                                  <p:childTnLst>
                                    <p:set>
                                      <p:cBhvr>
                                        <p:cTn id="64" dur="1" fill="hold">
                                          <p:stCondLst>
                                            <p:cond delay="0"/>
                                          </p:stCondLst>
                                        </p:cTn>
                                        <p:tgtEl>
                                          <p:spTgt spid="17411"/>
                                        </p:tgtEl>
                                        <p:attrNameLst>
                                          <p:attrName>style.visibility</p:attrName>
                                        </p:attrNameLst>
                                      </p:cBhvr>
                                      <p:to>
                                        <p:strVal val="visible"/>
                                      </p:to>
                                    </p:set>
                                    <p:anim calcmode="lin" valueType="num">
                                      <p:cBhvr>
                                        <p:cTn id="65" dur="500" fill="hold"/>
                                        <p:tgtEl>
                                          <p:spTgt spid="17411"/>
                                        </p:tgtEl>
                                        <p:attrNameLst>
                                          <p:attrName>ppt_h</p:attrName>
                                        </p:attrNameLst>
                                      </p:cBhvr>
                                      <p:tavLst>
                                        <p:tav tm="0">
                                          <p:val>
                                            <p:strVal val="#ppt_h/20"/>
                                          </p:val>
                                        </p:tav>
                                        <p:tav tm="50000">
                                          <p:val>
                                            <p:strVal val="#ppt_h/20"/>
                                          </p:val>
                                        </p:tav>
                                        <p:tav tm="100000">
                                          <p:val>
                                            <p:strVal val="#ppt_h"/>
                                          </p:val>
                                        </p:tav>
                                      </p:tavLst>
                                    </p:anim>
                                    <p:anim calcmode="lin" valueType="num">
                                      <p:cBhvr>
                                        <p:cTn id="66" dur="500" fill="hold"/>
                                        <p:tgtEl>
                                          <p:spTgt spid="17411"/>
                                        </p:tgtEl>
                                        <p:attrNameLst>
                                          <p:attrName>ppt_w</p:attrName>
                                        </p:attrNameLst>
                                      </p:cBhvr>
                                      <p:tavLst>
                                        <p:tav tm="0">
                                          <p:val>
                                            <p:strVal val="#ppt_w+.3"/>
                                          </p:val>
                                        </p:tav>
                                        <p:tav tm="50000">
                                          <p:val>
                                            <p:strVal val="#ppt_w+.3"/>
                                          </p:val>
                                        </p:tav>
                                        <p:tav tm="100000">
                                          <p:val>
                                            <p:strVal val="#ppt_w"/>
                                          </p:val>
                                        </p:tav>
                                      </p:tavLst>
                                    </p:anim>
                                    <p:anim calcmode="lin" valueType="num">
                                      <p:cBhvr>
                                        <p:cTn id="67" dur="500" fill="hold"/>
                                        <p:tgtEl>
                                          <p:spTgt spid="17411"/>
                                        </p:tgtEl>
                                        <p:attrNameLst>
                                          <p:attrName>ppt_x</p:attrName>
                                        </p:attrNameLst>
                                      </p:cBhvr>
                                      <p:tavLst>
                                        <p:tav tm="0">
                                          <p:val>
                                            <p:strVal val="#ppt_x-.3"/>
                                          </p:val>
                                        </p:tav>
                                        <p:tav tm="50000">
                                          <p:val>
                                            <p:strVal val="#ppt_x"/>
                                          </p:val>
                                        </p:tav>
                                        <p:tav tm="100000">
                                          <p:val>
                                            <p:strVal val="#ppt_x"/>
                                          </p:val>
                                        </p:tav>
                                      </p:tavLst>
                                    </p:anim>
                                    <p:anim calcmode="lin" valueType="num">
                                      <p:cBhvr>
                                        <p:cTn id="68" dur="500" fill="hold"/>
                                        <p:tgtEl>
                                          <p:spTgt spid="17411"/>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wipe(down)">
                                      <p:cBhvr>
                                        <p:cTn id="73" dur="580">
                                          <p:stCondLst>
                                            <p:cond delay="0"/>
                                          </p:stCondLst>
                                        </p:cTn>
                                        <p:tgtEl>
                                          <p:spTgt spid="8"/>
                                        </p:tgtEl>
                                      </p:cBhvr>
                                    </p:animEffect>
                                    <p:anim calcmode="lin" valueType="num">
                                      <p:cBhvr>
                                        <p:cTn id="7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9" dur="26">
                                          <p:stCondLst>
                                            <p:cond delay="650"/>
                                          </p:stCondLst>
                                        </p:cTn>
                                        <p:tgtEl>
                                          <p:spTgt spid="8"/>
                                        </p:tgtEl>
                                      </p:cBhvr>
                                      <p:to x="100000" y="60000"/>
                                    </p:animScale>
                                    <p:animScale>
                                      <p:cBhvr>
                                        <p:cTn id="80" dur="166" decel="50000">
                                          <p:stCondLst>
                                            <p:cond delay="676"/>
                                          </p:stCondLst>
                                        </p:cTn>
                                        <p:tgtEl>
                                          <p:spTgt spid="8"/>
                                        </p:tgtEl>
                                      </p:cBhvr>
                                      <p:to x="100000" y="100000"/>
                                    </p:animScale>
                                    <p:animScale>
                                      <p:cBhvr>
                                        <p:cTn id="81" dur="26">
                                          <p:stCondLst>
                                            <p:cond delay="1312"/>
                                          </p:stCondLst>
                                        </p:cTn>
                                        <p:tgtEl>
                                          <p:spTgt spid="8"/>
                                        </p:tgtEl>
                                      </p:cBhvr>
                                      <p:to x="100000" y="80000"/>
                                    </p:animScale>
                                    <p:animScale>
                                      <p:cBhvr>
                                        <p:cTn id="82" dur="166" decel="50000">
                                          <p:stCondLst>
                                            <p:cond delay="1338"/>
                                          </p:stCondLst>
                                        </p:cTn>
                                        <p:tgtEl>
                                          <p:spTgt spid="8"/>
                                        </p:tgtEl>
                                      </p:cBhvr>
                                      <p:to x="100000" y="100000"/>
                                    </p:animScale>
                                    <p:animScale>
                                      <p:cBhvr>
                                        <p:cTn id="83" dur="26">
                                          <p:stCondLst>
                                            <p:cond delay="1642"/>
                                          </p:stCondLst>
                                        </p:cTn>
                                        <p:tgtEl>
                                          <p:spTgt spid="8"/>
                                        </p:tgtEl>
                                      </p:cBhvr>
                                      <p:to x="100000" y="90000"/>
                                    </p:animScale>
                                    <p:animScale>
                                      <p:cBhvr>
                                        <p:cTn id="84" dur="166" decel="50000">
                                          <p:stCondLst>
                                            <p:cond delay="1668"/>
                                          </p:stCondLst>
                                        </p:cTn>
                                        <p:tgtEl>
                                          <p:spTgt spid="8"/>
                                        </p:tgtEl>
                                      </p:cBhvr>
                                      <p:to x="100000" y="100000"/>
                                    </p:animScale>
                                    <p:animScale>
                                      <p:cBhvr>
                                        <p:cTn id="85" dur="26">
                                          <p:stCondLst>
                                            <p:cond delay="1808"/>
                                          </p:stCondLst>
                                        </p:cTn>
                                        <p:tgtEl>
                                          <p:spTgt spid="8"/>
                                        </p:tgtEl>
                                      </p:cBhvr>
                                      <p:to x="100000" y="95000"/>
                                    </p:animScale>
                                    <p:animScale>
                                      <p:cBhvr>
                                        <p:cTn id="86"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p:bldP spid="5"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a:gradFill flip="none" rotWithShape="1">
            <a:gsLst>
              <a:gs pos="0">
                <a:srgbClr val="000000"/>
              </a:gs>
              <a:gs pos="39999">
                <a:srgbClr val="0A128C"/>
              </a:gs>
              <a:gs pos="70000">
                <a:srgbClr val="181CC7"/>
              </a:gs>
              <a:gs pos="88000">
                <a:srgbClr val="7005D4"/>
              </a:gs>
              <a:gs pos="100000">
                <a:srgbClr val="8C3D91"/>
              </a:gs>
            </a:gsLst>
            <a:lin ang="5400000" scaled="0"/>
            <a:tileRect/>
          </a:gradFill>
        </p:spPr>
        <p:txBody>
          <a:bodyPr>
            <a:normAutofit/>
          </a:bodyPr>
          <a:lstStyle/>
          <a:p>
            <a:pPr algn="ctr">
              <a:buNone/>
            </a:pPr>
            <a:endParaRPr lang="en-CA" sz="4000" dirty="0" smtClean="0">
              <a:solidFill>
                <a:srgbClr val="FFFF00"/>
              </a:solidFill>
              <a:effectLst>
                <a:glow rad="228600">
                  <a:schemeClr val="accent6">
                    <a:satMod val="175000"/>
                    <a:alpha val="40000"/>
                  </a:schemeClr>
                </a:glow>
              </a:effectLst>
            </a:endParaRPr>
          </a:p>
          <a:p>
            <a:pPr algn="ctr">
              <a:buNone/>
            </a:pPr>
            <a:endParaRPr lang="en-CA" sz="4000" dirty="0" smtClean="0">
              <a:solidFill>
                <a:srgbClr val="FFFF00"/>
              </a:solidFill>
              <a:effectLst>
                <a:glow rad="228600">
                  <a:schemeClr val="accent6">
                    <a:satMod val="175000"/>
                    <a:alpha val="40000"/>
                  </a:schemeClr>
                </a:glow>
              </a:effectLst>
            </a:endParaRPr>
          </a:p>
        </p:txBody>
      </p:sp>
      <p:sp>
        <p:nvSpPr>
          <p:cNvPr id="4" name="TextBox 3"/>
          <p:cNvSpPr txBox="1"/>
          <p:nvPr/>
        </p:nvSpPr>
        <p:spPr>
          <a:xfrm>
            <a:off x="0" y="1052736"/>
            <a:ext cx="9144000" cy="4431983"/>
          </a:xfrm>
          <a:prstGeom prst="rect">
            <a:avLst/>
          </a:prstGeom>
          <a:noFill/>
        </p:spPr>
        <p:txBody>
          <a:bodyPr wrap="square" rtlCol="0">
            <a:spAutoFit/>
          </a:bodyPr>
          <a:lstStyle/>
          <a:p>
            <a:pPr marL="342900" lvl="0" indent="-342900" algn="ctr">
              <a:spcBef>
                <a:spcPct val="20000"/>
              </a:spcBef>
            </a:pPr>
            <a:r>
              <a:rPr lang="en-CA" sz="8800" b="1" u="sng" dirty="0" smtClean="0">
                <a:ln w="3175">
                  <a:solidFill>
                    <a:schemeClr val="tx1"/>
                  </a:solidFill>
                </a:ln>
                <a:solidFill>
                  <a:srgbClr val="FFFF00"/>
                </a:solidFill>
                <a:effectLst>
                  <a:glow rad="228600">
                    <a:srgbClr val="F79646">
                      <a:satMod val="175000"/>
                      <a:alpha val="40000"/>
                    </a:srgbClr>
                  </a:glow>
                </a:effectLst>
              </a:rPr>
              <a:t>Why The Bengal Tiger Is Endangered:</a:t>
            </a:r>
          </a:p>
          <a:p>
            <a:endParaRPr lang="en-CA" dirty="0"/>
          </a:p>
        </p:txBody>
      </p:sp>
      <p:pic>
        <p:nvPicPr>
          <p:cNvPr id="1026" name="Picture 2" descr="C:\Users\Admin\Desktop\TIGER_939144a-682_939197a.jpg"/>
          <p:cNvPicPr>
            <a:picLocks noChangeAspect="1" noChangeArrowheads="1"/>
          </p:cNvPicPr>
          <p:nvPr/>
        </p:nvPicPr>
        <p:blipFill>
          <a:blip r:embed="rId3" cstate="print"/>
          <a:srcRect/>
          <a:stretch>
            <a:fillRect/>
          </a:stretch>
        </p:blipFill>
        <p:spPr bwMode="auto">
          <a:xfrm>
            <a:off x="-17333" y="0"/>
            <a:ext cx="9161333" cy="6858000"/>
          </a:xfrm>
          <a:prstGeom prst="rect">
            <a:avLst/>
          </a:prstGeom>
          <a:noFill/>
        </p:spPr>
      </p:pic>
      <p:sp>
        <p:nvSpPr>
          <p:cNvPr id="8" name="TextBox 7"/>
          <p:cNvSpPr txBox="1"/>
          <p:nvPr/>
        </p:nvSpPr>
        <p:spPr>
          <a:xfrm>
            <a:off x="0" y="0"/>
            <a:ext cx="9144000" cy="6771084"/>
          </a:xfrm>
          <a:prstGeom prst="rect">
            <a:avLst/>
          </a:prstGeom>
          <a:noFill/>
        </p:spPr>
        <p:txBody>
          <a:bodyPr wrap="square" rtlCol="0">
            <a:spAutoFit/>
          </a:bodyPr>
          <a:lstStyle/>
          <a:p>
            <a:pPr marL="342900" lvl="0" indent="-342900" algn="ctr">
              <a:spcBef>
                <a:spcPct val="20000"/>
              </a:spcBef>
            </a:pPr>
            <a:r>
              <a:rPr lang="en-CA" sz="4000" b="1" dirty="0" smtClean="0">
                <a:ln w="3175">
                  <a:solidFill>
                    <a:schemeClr val="tx1"/>
                  </a:solidFill>
                </a:ln>
                <a:solidFill>
                  <a:srgbClr val="FF0000"/>
                </a:solidFill>
                <a:effectLst>
                  <a:glow rad="228600">
                    <a:schemeClr val="accent2">
                      <a:satMod val="175000"/>
                      <a:alpha val="40000"/>
                    </a:schemeClr>
                  </a:glow>
                </a:effectLst>
              </a:rPr>
              <a:t>	The </a:t>
            </a:r>
            <a:r>
              <a:rPr lang="en-CA" sz="4000" b="1" dirty="0" smtClean="0">
                <a:ln w="3175">
                  <a:solidFill>
                    <a:schemeClr val="tx1"/>
                  </a:solidFill>
                </a:ln>
                <a:solidFill>
                  <a:srgbClr val="FF0000"/>
                </a:solidFill>
                <a:effectLst>
                  <a:glow rad="228600">
                    <a:schemeClr val="accent2">
                      <a:satMod val="175000"/>
                      <a:alpha val="40000"/>
                    </a:schemeClr>
                  </a:glow>
                </a:effectLst>
              </a:rPr>
              <a:t>Bengal tiger is endangered for two main reasons. One reason is poaching. Many people in the world would love to have tiger skin. Because of the high demand for this product, people illegally hunt for tiger skin. </a:t>
            </a:r>
            <a:endParaRPr lang="en-CA" sz="4000" b="1" dirty="0" smtClean="0">
              <a:ln w="3175">
                <a:solidFill>
                  <a:schemeClr val="tx1"/>
                </a:solidFill>
              </a:ln>
              <a:solidFill>
                <a:srgbClr val="FF0000"/>
              </a:solidFill>
              <a:effectLst>
                <a:glow rad="228600">
                  <a:schemeClr val="accent2">
                    <a:satMod val="175000"/>
                    <a:alpha val="40000"/>
                  </a:schemeClr>
                </a:glow>
              </a:effectLst>
            </a:endParaRPr>
          </a:p>
          <a:p>
            <a:pPr marL="342900" lvl="0" indent="-342900" algn="ctr">
              <a:spcBef>
                <a:spcPct val="20000"/>
              </a:spcBef>
            </a:pPr>
            <a:r>
              <a:rPr lang="en-CA" sz="4000" b="1" dirty="0" smtClean="0">
                <a:ln w="3175">
                  <a:solidFill>
                    <a:schemeClr val="tx1"/>
                  </a:solidFill>
                </a:ln>
                <a:solidFill>
                  <a:srgbClr val="FF0000"/>
                </a:solidFill>
                <a:effectLst>
                  <a:glow rad="228600">
                    <a:schemeClr val="accent2">
                      <a:satMod val="175000"/>
                      <a:alpha val="40000"/>
                    </a:schemeClr>
                  </a:glow>
                </a:effectLst>
              </a:rPr>
              <a:t>	</a:t>
            </a:r>
          </a:p>
          <a:p>
            <a:pPr marL="342900" lvl="0" indent="-342900" algn="ctr">
              <a:spcBef>
                <a:spcPct val="20000"/>
              </a:spcBef>
            </a:pPr>
            <a:r>
              <a:rPr lang="en-CA" sz="4000" b="1" dirty="0" smtClean="0">
                <a:ln w="3175">
                  <a:solidFill>
                    <a:schemeClr val="tx1"/>
                  </a:solidFill>
                </a:ln>
                <a:solidFill>
                  <a:srgbClr val="FF0000"/>
                </a:solidFill>
                <a:effectLst>
                  <a:glow rad="228600">
                    <a:schemeClr val="accent2">
                      <a:satMod val="175000"/>
                      <a:alpha val="40000"/>
                    </a:schemeClr>
                  </a:glow>
                </a:effectLst>
              </a:rPr>
              <a:t>	Some </a:t>
            </a:r>
            <a:r>
              <a:rPr lang="en-CA" sz="4000" b="1" dirty="0" smtClean="0">
                <a:ln w="3175">
                  <a:solidFill>
                    <a:schemeClr val="tx1"/>
                  </a:solidFill>
                </a:ln>
                <a:solidFill>
                  <a:srgbClr val="FF0000"/>
                </a:solidFill>
                <a:effectLst>
                  <a:glow rad="228600">
                    <a:schemeClr val="accent2">
                      <a:satMod val="175000"/>
                      <a:alpha val="40000"/>
                    </a:schemeClr>
                  </a:glow>
                </a:effectLst>
              </a:rPr>
              <a:t>people eat tiger body parts. So people buy tiger meat to eat. That is one reason it is endangered.</a:t>
            </a:r>
          </a:p>
          <a:p>
            <a:endParaRPr lang="en-CA" b="1" dirty="0">
              <a:ln w="3175">
                <a:solidFill>
                  <a:schemeClr val="tx1"/>
                </a:solidFill>
              </a:ln>
              <a:effectLst>
                <a:glow rad="228600">
                  <a:schemeClr val="accent2">
                    <a:satMod val="175000"/>
                    <a:alpha val="40000"/>
                  </a:schemeClr>
                </a:glow>
              </a:effectLst>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wd">
                                    <p:tmPct val="10000"/>
                                  </p:iterate>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p:cTn id="21" dur="2000" fill="hold"/>
                                        <p:tgtEl>
                                          <p:spTgt spid="8">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2" dur="2000" fill="hold"/>
                                        <p:tgtEl>
                                          <p:spTgt spid="8">
                                            <p:txEl>
                                              <p:pRg st="0" end="0"/>
                                            </p:txEl>
                                          </p:spTgt>
                                        </p:tgtEl>
                                        <p:attrNameLst>
                                          <p:attrName>ppt_y</p:attrName>
                                        </p:attrNameLst>
                                      </p:cBhvr>
                                      <p:tavLst>
                                        <p:tav tm="0">
                                          <p:val>
                                            <p:strVal val="#ppt_y"/>
                                          </p:val>
                                        </p:tav>
                                        <p:tav tm="100000">
                                          <p:val>
                                            <p:strVal val="#ppt_y"/>
                                          </p:val>
                                        </p:tav>
                                      </p:tavLst>
                                    </p:anim>
                                    <p:anim calcmode="lin" valueType="num">
                                      <p:cBhvr>
                                        <p:cTn id="23" dur="2000" fill="hold"/>
                                        <p:tgtEl>
                                          <p:spTgt spid="8">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4" dur="2000" fill="hold"/>
                                        <p:tgtEl>
                                          <p:spTgt spid="8">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5" dur="2000" tmFilter="0,0; .5, 1; 1, 1"/>
                                        <p:tgtEl>
                                          <p:spTgt spid="8">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wd">
                                    <p:tmPct val="10000"/>
                                  </p:iterate>
                                  <p:childTnLst>
                                    <p:set>
                                      <p:cBhvr>
                                        <p:cTn id="29" dur="1" fill="hold">
                                          <p:stCondLst>
                                            <p:cond delay="0"/>
                                          </p:stCondLst>
                                        </p:cTn>
                                        <p:tgtEl>
                                          <p:spTgt spid="8">
                                            <p:txEl>
                                              <p:pRg st="1" end="1"/>
                                            </p:txEl>
                                          </p:spTgt>
                                        </p:tgtEl>
                                        <p:attrNameLst>
                                          <p:attrName>style.visibility</p:attrName>
                                        </p:attrNameLst>
                                      </p:cBhvr>
                                      <p:to>
                                        <p:strVal val="visible"/>
                                      </p:to>
                                    </p:set>
                                    <p:anim calcmode="lin" valueType="num">
                                      <p:cBhvr>
                                        <p:cTn id="30" dur="2000" fill="hold"/>
                                        <p:tgtEl>
                                          <p:spTgt spid="8">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31" dur="2000" fill="hold"/>
                                        <p:tgtEl>
                                          <p:spTgt spid="8">
                                            <p:txEl>
                                              <p:pRg st="1" end="1"/>
                                            </p:txEl>
                                          </p:spTgt>
                                        </p:tgtEl>
                                        <p:attrNameLst>
                                          <p:attrName>ppt_y</p:attrName>
                                        </p:attrNameLst>
                                      </p:cBhvr>
                                      <p:tavLst>
                                        <p:tav tm="0">
                                          <p:val>
                                            <p:strVal val="#ppt_y"/>
                                          </p:val>
                                        </p:tav>
                                        <p:tav tm="100000">
                                          <p:val>
                                            <p:strVal val="#ppt_y"/>
                                          </p:val>
                                        </p:tav>
                                      </p:tavLst>
                                    </p:anim>
                                    <p:anim calcmode="lin" valueType="num">
                                      <p:cBhvr>
                                        <p:cTn id="32" dur="2000" fill="hold"/>
                                        <p:tgtEl>
                                          <p:spTgt spid="8">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2000" fill="hold"/>
                                        <p:tgtEl>
                                          <p:spTgt spid="8">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2000" tmFilter="0,0; .5, 1; 1, 1"/>
                                        <p:tgtEl>
                                          <p:spTgt spid="8">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wd">
                                    <p:tmPct val="10000"/>
                                  </p:iterate>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p:cTn id="39" dur="2000" fill="hold"/>
                                        <p:tgtEl>
                                          <p:spTgt spid="8">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2000" fill="hold"/>
                                        <p:tgtEl>
                                          <p:spTgt spid="8">
                                            <p:txEl>
                                              <p:pRg st="2" end="2"/>
                                            </p:txEl>
                                          </p:spTgt>
                                        </p:tgtEl>
                                        <p:attrNameLst>
                                          <p:attrName>ppt_y</p:attrName>
                                        </p:attrNameLst>
                                      </p:cBhvr>
                                      <p:tavLst>
                                        <p:tav tm="0">
                                          <p:val>
                                            <p:strVal val="#ppt_y"/>
                                          </p:val>
                                        </p:tav>
                                        <p:tav tm="100000">
                                          <p:val>
                                            <p:strVal val="#ppt_y"/>
                                          </p:val>
                                        </p:tav>
                                      </p:tavLst>
                                    </p:anim>
                                    <p:anim calcmode="lin" valueType="num">
                                      <p:cBhvr>
                                        <p:cTn id="41" dur="2000" fill="hold"/>
                                        <p:tgtEl>
                                          <p:spTgt spid="8">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2000" fill="hold"/>
                                        <p:tgtEl>
                                          <p:spTgt spid="8">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2000" tmFilter="0,0; .5, 1; 1, 1"/>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Clearcutting_in_Southern_Finland.jpg"/>
          <p:cNvPicPr>
            <a:picLocks noChangeAspect="1" noChangeArrowheads="1"/>
          </p:cNvPicPr>
          <p:nvPr/>
        </p:nvPicPr>
        <p:blipFill>
          <a:blip r:embed="rId2" cstate="print"/>
          <a:srcRect/>
          <a:stretch>
            <a:fillRect/>
          </a:stretch>
        </p:blipFill>
        <p:spPr bwMode="auto">
          <a:xfrm>
            <a:off x="1" y="0"/>
            <a:ext cx="9143999" cy="6858001"/>
          </a:xfrm>
          <a:prstGeom prst="rect">
            <a:avLst/>
          </a:prstGeom>
          <a:noFill/>
        </p:spPr>
      </p:pic>
      <p:sp>
        <p:nvSpPr>
          <p:cNvPr id="7" name="TextBox 6"/>
          <p:cNvSpPr txBox="1"/>
          <p:nvPr/>
        </p:nvSpPr>
        <p:spPr>
          <a:xfrm>
            <a:off x="0" y="0"/>
            <a:ext cx="9144000" cy="6555641"/>
          </a:xfrm>
          <a:prstGeom prst="rect">
            <a:avLst/>
          </a:prstGeom>
          <a:noFill/>
          <a:effectLst>
            <a:glow rad="228600">
              <a:schemeClr val="accent2">
                <a:satMod val="175000"/>
                <a:alpha val="40000"/>
              </a:schemeClr>
            </a:glow>
          </a:effectLst>
        </p:spPr>
        <p:txBody>
          <a:bodyPr wrap="square" rtlCol="0">
            <a:spAutoFit/>
          </a:bodyPr>
          <a:lstStyle/>
          <a:p>
            <a:pPr algn="ctr"/>
            <a:r>
              <a:rPr lang="en-CA" sz="6000" b="1" u="sng" dirty="0" smtClean="0">
                <a:ln w="3175">
                  <a:solidFill>
                    <a:schemeClr val="tx1"/>
                  </a:solidFill>
                </a:ln>
                <a:solidFill>
                  <a:srgbClr val="FF0000"/>
                </a:solidFill>
                <a:effectLst/>
              </a:rPr>
              <a:t>Continued:</a:t>
            </a:r>
          </a:p>
          <a:p>
            <a:pPr algn="ctr"/>
            <a:r>
              <a:rPr lang="en-CA" sz="4000" dirty="0" smtClean="0">
                <a:ln w="3175">
                  <a:solidFill>
                    <a:schemeClr val="tx1"/>
                  </a:solidFill>
                </a:ln>
                <a:solidFill>
                  <a:srgbClr val="FF0000"/>
                </a:solidFill>
                <a:effectLst/>
              </a:rPr>
              <a:t>A second reason that the Bengal tiger is endangered is because of Urbanization. When forests are cut down, the Bengal tiger loses its habitat and it results in death. Urbanization also affects the tiger`s prey for example, deer. When the deer die because of Urbanization, the deer also loses its home and begins to die. Without prey, the Bengal tiger will not survive.</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ox(out)">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dow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buNone/>
            </a:pPr>
            <a:r>
              <a:rPr lang="en-CA" dirty="0" smtClean="0"/>
              <a:t>  </a:t>
            </a:r>
            <a:endParaRPr lang="en-CA" dirty="0"/>
          </a:p>
        </p:txBody>
      </p:sp>
      <p:sp>
        <p:nvSpPr>
          <p:cNvPr id="5" name="TextBox 4"/>
          <p:cNvSpPr txBox="1"/>
          <p:nvPr/>
        </p:nvSpPr>
        <p:spPr>
          <a:xfrm>
            <a:off x="0" y="0"/>
            <a:ext cx="9144000" cy="7232749"/>
          </a:xfrm>
          <a:prstGeom prst="rect">
            <a:avLst/>
          </a:prstGeom>
          <a:solidFill>
            <a:srgbClr val="FF0000"/>
          </a:solidFill>
        </p:spPr>
        <p:txBody>
          <a:bodyPr wrap="square" rtlCol="0">
            <a:spAutoFit/>
          </a:bodyPr>
          <a:lstStyle/>
          <a:p>
            <a:pPr algn="ctr"/>
            <a:r>
              <a:rPr lang="en-CA" sz="3600" u="sng" dirty="0" smtClean="0">
                <a:solidFill>
                  <a:srgbClr val="C00000"/>
                </a:solidFill>
                <a:latin typeface="Jokerman" pitchFamily="82" charset="0"/>
              </a:rPr>
              <a:t>What People Can Do To Save The Bengal Tiger:</a:t>
            </a:r>
          </a:p>
          <a:p>
            <a:pPr algn="ctr"/>
            <a:endParaRPr lang="en-CA" sz="2800" dirty="0" smtClean="0">
              <a:solidFill>
                <a:srgbClr val="C00000"/>
              </a:solidFill>
              <a:latin typeface="Jokerman" pitchFamily="82" charset="0"/>
            </a:endParaRPr>
          </a:p>
          <a:p>
            <a:pPr algn="ctr"/>
            <a:r>
              <a:rPr lang="en-CA" sz="2800" dirty="0" smtClean="0">
                <a:solidFill>
                  <a:srgbClr val="C00000"/>
                </a:solidFill>
                <a:latin typeface="Jokerman" pitchFamily="82" charset="0"/>
              </a:rPr>
              <a:t>To help save the Bengal tiger, people can do three easy things. One thing people can do is to stop buying tiger fur. When nobody buys it, the hunters will stop killing the tigers because nobody wants it.</a:t>
            </a: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a:p>
            <a:pPr algn="ctr"/>
            <a:endParaRPr lang="en-CA" sz="2800" dirty="0" smtClean="0">
              <a:solidFill>
                <a:srgbClr val="C00000"/>
              </a:solidFill>
              <a:latin typeface="Jokerman" pitchFamily="82"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wd">
                                    <p:tmPct val="10000"/>
                                  </p:iterate>
                                  <p:childTnLst>
                                    <p:animClr clrSpc="rgb">
                                      <p:cBhvr override="childStyle">
                                        <p:cTn id="6" dur="2000" fill="hold"/>
                                        <p:tgtEl>
                                          <p:spTgt spid="5">
                                            <p:txEl>
                                              <p:pRg st="0" end="0"/>
                                            </p:txEl>
                                          </p:spTgt>
                                        </p:tgtEl>
                                        <p:attrNameLst>
                                          <p:attrName>style.color</p:attrName>
                                        </p:attrNameLst>
                                      </p:cBhvr>
                                      <p:to>
                                        <a:srgbClr val="00FF00"/>
                                      </p:to>
                                    </p:animClr>
                                    <p:animClr clrSpc="rgb">
                                      <p:cBhvr>
                                        <p:cTn id="7" dur="2000" fill="hold"/>
                                        <p:tgtEl>
                                          <p:spTgt spid="5">
                                            <p:txEl>
                                              <p:pRg st="0" end="0"/>
                                            </p:txEl>
                                          </p:spTgt>
                                        </p:tgtEl>
                                        <p:attrNameLst>
                                          <p:attrName>fillcolor</p:attrName>
                                        </p:attrNameLst>
                                      </p:cBhvr>
                                      <p:to>
                                        <a:srgbClr val="00FF00"/>
                                      </p:to>
                                    </p:animClr>
                                    <p:set>
                                      <p:cBhvr>
                                        <p:cTn id="8" dur="2000" fill="hold"/>
                                        <p:tgtEl>
                                          <p:spTgt spid="5">
                                            <p:txEl>
                                              <p:pRg st="0" end="0"/>
                                            </p:txEl>
                                          </p:spTgt>
                                        </p:tgtEl>
                                        <p:attrNameLst>
                                          <p:attrName>fill.type</p:attrName>
                                        </p:attrNameLst>
                                      </p:cBhvr>
                                      <p:to>
                                        <p:strVal val="solid"/>
                                      </p:to>
                                    </p:set>
                                    <p:anim to="1.5" calcmode="lin" valueType="num">
                                      <p:cBhvr override="childStyle">
                                        <p:cTn id="9" dur="2000" fill="hold"/>
                                        <p:tgtEl>
                                          <p:spTgt spid="5">
                                            <p:txEl>
                                              <p:pRg st="0" end="0"/>
                                            </p:txEl>
                                          </p:spTgt>
                                        </p:tgtEl>
                                        <p:attrNameLst>
                                          <p:attrName>style.fontSize</p:attrName>
                                        </p:attrNameLst>
                                      </p:cBhvr>
                                    </p:anim>
                                  </p:childTnLst>
                                </p:cTn>
                              </p:par>
                              <p:par>
                                <p:cTn id="10" presetID="28" presetClass="emph" presetSubtype="0" fill="hold" nodeType="withEffect">
                                  <p:stCondLst>
                                    <p:cond delay="0"/>
                                  </p:stCondLst>
                                  <p:iterate type="wd">
                                    <p:tmPct val="10000"/>
                                  </p:iterate>
                                  <p:childTnLst>
                                    <p:animClr clrSpc="rgb">
                                      <p:cBhvr override="childStyle">
                                        <p:cTn id="11" dur="2000" fill="hold"/>
                                        <p:tgtEl>
                                          <p:spTgt spid="5">
                                            <p:txEl>
                                              <p:pRg st="2" end="2"/>
                                            </p:txEl>
                                          </p:spTgt>
                                        </p:tgtEl>
                                        <p:attrNameLst>
                                          <p:attrName>style.color</p:attrName>
                                        </p:attrNameLst>
                                      </p:cBhvr>
                                      <p:to>
                                        <a:srgbClr val="00FF00"/>
                                      </p:to>
                                    </p:animClr>
                                    <p:animClr clrSpc="rgb">
                                      <p:cBhvr>
                                        <p:cTn id="12" dur="2000" fill="hold"/>
                                        <p:tgtEl>
                                          <p:spTgt spid="5">
                                            <p:txEl>
                                              <p:pRg st="2" end="2"/>
                                            </p:txEl>
                                          </p:spTgt>
                                        </p:tgtEl>
                                        <p:attrNameLst>
                                          <p:attrName>fillcolor</p:attrName>
                                        </p:attrNameLst>
                                      </p:cBhvr>
                                      <p:to>
                                        <a:srgbClr val="00FF00"/>
                                      </p:to>
                                    </p:animClr>
                                    <p:set>
                                      <p:cBhvr>
                                        <p:cTn id="13" dur="2000" fill="hold"/>
                                        <p:tgtEl>
                                          <p:spTgt spid="5">
                                            <p:txEl>
                                              <p:pRg st="2" end="2"/>
                                            </p:txEl>
                                          </p:spTgt>
                                        </p:tgtEl>
                                        <p:attrNameLst>
                                          <p:attrName>fill.type</p:attrName>
                                        </p:attrNameLst>
                                      </p:cBhvr>
                                      <p:to>
                                        <p:strVal val="solid"/>
                                      </p:to>
                                    </p:set>
                                    <p:anim to="1.5" calcmode="lin" valueType="num">
                                      <p:cBhvr override="childStyle">
                                        <p:cTn id="14" dur="2000" fill="hold"/>
                                        <p:tgtEl>
                                          <p:spTgt spid="5">
                                            <p:txEl>
                                              <p:pRg st="2" end="2"/>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TotalTime>
  <Words>542</Words>
  <Application>Microsoft Office PowerPoint</Application>
  <PresentationFormat>On-screen Show (4:3)</PresentationFormat>
  <Paragraphs>58</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66</cp:revision>
  <dcterms:created xsi:type="dcterms:W3CDTF">2014-10-14T22:52:41Z</dcterms:created>
  <dcterms:modified xsi:type="dcterms:W3CDTF">2014-10-21T23:25:47Z</dcterms:modified>
</cp:coreProperties>
</file>