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7" r:id="rId2"/>
    <p:sldId id="256" r:id="rId3"/>
    <p:sldId id="259" r:id="rId4"/>
    <p:sldId id="262" r:id="rId5"/>
    <p:sldId id="261" r:id="rId6"/>
    <p:sldId id="260" r:id="rId7"/>
    <p:sldId id="258" r:id="rId8"/>
    <p:sldId id="257" r:id="rId9"/>
    <p:sldId id="263"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5" autoAdjust="0"/>
    <p:restoredTop sz="94660"/>
  </p:normalViewPr>
  <p:slideViewPr>
    <p:cSldViewPr>
      <p:cViewPr varScale="1">
        <p:scale>
          <a:sx n="69" d="100"/>
          <a:sy n="69" d="100"/>
        </p:scale>
        <p:origin x="-1512" y="-96"/>
      </p:cViewPr>
      <p:guideLst>
        <p:guide orient="horz" pos="2160"/>
        <p:guide pos="2880"/>
      </p:guideLst>
    </p:cSldViewPr>
  </p:slideViewPr>
  <p:notesTextViewPr>
    <p:cViewPr>
      <p:scale>
        <a:sx n="1" d="1"/>
        <a:sy n="1" d="1"/>
      </p:scale>
      <p:origin x="0" y="0"/>
    </p:cViewPr>
  </p:notesTextViewPr>
  <p:sorterViewPr>
    <p:cViewPr>
      <p:scale>
        <a:sx n="100" d="100"/>
        <a:sy n="100" d="100"/>
      </p:scale>
      <p:origin x="0" y="5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8988A8-2421-4784-B823-FAE8DB3B2A40}" type="datetimeFigureOut">
              <a:rPr lang="en-CA" smtClean="0"/>
              <a:t>19/10/2014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157E97-4BEA-4BA4-8D24-E11D73EE468A}" type="slidenum">
              <a:rPr lang="en-CA" smtClean="0"/>
              <a:t>‹#›</a:t>
            </a:fld>
            <a:endParaRPr lang="en-CA"/>
          </a:p>
        </p:txBody>
      </p:sp>
    </p:spTree>
    <p:extLst>
      <p:ext uri="{BB962C8B-B14F-4D97-AF65-F5344CB8AC3E}">
        <p14:creationId xmlns:p14="http://schemas.microsoft.com/office/powerpoint/2010/main" val="238560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3157E97-4BEA-4BA4-8D24-E11D73EE468A}" type="slidenum">
              <a:rPr lang="en-CA" smtClean="0"/>
              <a:t>10</a:t>
            </a:fld>
            <a:endParaRPr lang="en-CA"/>
          </a:p>
        </p:txBody>
      </p:sp>
    </p:spTree>
    <p:extLst>
      <p:ext uri="{BB962C8B-B14F-4D97-AF65-F5344CB8AC3E}">
        <p14:creationId xmlns:p14="http://schemas.microsoft.com/office/powerpoint/2010/main" val="3059215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42445C-EA16-4E0B-8C7E-56640C68C4C4}" type="datetimeFigureOut">
              <a:rPr lang="en-CA" smtClean="0"/>
              <a:t>18/10/2014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E021F9-29F6-41B1-B20F-393E409C702A}" type="slidenum">
              <a:rPr lang="en-CA" smtClean="0"/>
              <a:t>‹#›</a:t>
            </a:fld>
            <a:endParaRPr lang="en-C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42445C-EA16-4E0B-8C7E-56640C68C4C4}" type="datetimeFigureOut">
              <a:rPr lang="en-CA" smtClean="0"/>
              <a:t>18/10/2014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E021F9-29F6-41B1-B20F-393E409C702A}"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2445C-EA16-4E0B-8C7E-56640C68C4C4}" type="datetimeFigureOut">
              <a:rPr lang="en-CA" smtClean="0"/>
              <a:t>18/10/2014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E021F9-29F6-41B1-B20F-393E409C702A}"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42445C-EA16-4E0B-8C7E-56640C68C4C4}" type="datetimeFigureOut">
              <a:rPr lang="en-CA" smtClean="0"/>
              <a:t>18/10/2014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E021F9-29F6-41B1-B20F-393E409C702A}" type="slidenum">
              <a:rPr lang="en-CA" smtClean="0"/>
              <a:t>‹#›</a:t>
            </a:fld>
            <a:endParaRPr lang="en-CA"/>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2445C-EA16-4E0B-8C7E-56640C68C4C4}" type="datetimeFigureOut">
              <a:rPr lang="en-CA" smtClean="0"/>
              <a:t>18/10/2014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E021F9-29F6-41B1-B20F-393E409C702A}"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42445C-EA16-4E0B-8C7E-56640C68C4C4}" type="datetimeFigureOut">
              <a:rPr lang="en-CA" smtClean="0"/>
              <a:t>18/10/2014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EE021F9-29F6-41B1-B20F-393E409C702A}" type="slidenum">
              <a:rPr lang="en-CA" smtClean="0"/>
              <a:t>‹#›</a:t>
            </a:fld>
            <a:endParaRPr lang="en-CA"/>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42445C-EA16-4E0B-8C7E-56640C68C4C4}" type="datetimeFigureOut">
              <a:rPr lang="en-CA" smtClean="0"/>
              <a:t>18/10/2014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EE021F9-29F6-41B1-B20F-393E409C702A}" type="slidenum">
              <a:rPr lang="en-CA" smtClean="0"/>
              <a:t>‹#›</a:t>
            </a:fld>
            <a:endParaRPr lang="en-CA"/>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42445C-EA16-4E0B-8C7E-56640C68C4C4}" type="datetimeFigureOut">
              <a:rPr lang="en-CA" smtClean="0"/>
              <a:t>18/10/2014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EE021F9-29F6-41B1-B20F-393E409C702A}"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2445C-EA16-4E0B-8C7E-56640C68C4C4}" type="datetimeFigureOut">
              <a:rPr lang="en-CA" smtClean="0"/>
              <a:t>18/10/2014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EE021F9-29F6-41B1-B20F-393E409C702A}"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2445C-EA16-4E0B-8C7E-56640C68C4C4}" type="datetimeFigureOut">
              <a:rPr lang="en-CA" smtClean="0"/>
              <a:t>18/10/2014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EE021F9-29F6-41B1-B20F-393E409C702A}"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2445C-EA16-4E0B-8C7E-56640C68C4C4}" type="datetimeFigureOut">
              <a:rPr lang="en-CA" smtClean="0"/>
              <a:t>18/10/2014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EE021F9-29F6-41B1-B20F-393E409C702A}" type="slidenum">
              <a:rPr lang="en-CA" smtClean="0"/>
              <a:t>‹#›</a:t>
            </a:fld>
            <a:endParaRPr lang="en-C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342445C-EA16-4E0B-8C7E-56640C68C4C4}" type="datetimeFigureOut">
              <a:rPr lang="en-CA" smtClean="0"/>
              <a:t>18/10/2014</a:t>
            </a:fld>
            <a:endParaRPr lang="en-C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C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EE021F9-29F6-41B1-B20F-393E409C702A}"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352928" cy="5832648"/>
          </a:xfrm>
        </p:spPr>
        <p:txBody>
          <a:bodyPr/>
          <a:lstStyle/>
          <a:p>
            <a:pPr marL="0" indent="0" algn="ctr">
              <a:buNone/>
            </a:pPr>
            <a:r>
              <a:rPr lang="en-CA" dirty="0" smtClean="0"/>
              <a:t/>
            </a:r>
            <a:br>
              <a:rPr lang="en-CA" dirty="0" smtClean="0"/>
            </a:br>
            <a:r>
              <a:rPr lang="en-CA" dirty="0"/>
              <a:t/>
            </a:r>
            <a:br>
              <a:rPr lang="en-CA" dirty="0"/>
            </a:br>
            <a:r>
              <a:rPr lang="en-CA" dirty="0" smtClean="0"/>
              <a:t>Buckle you seat belts for we are going to discover a whole different world of leopards and our threats to them.</a:t>
            </a:r>
            <a:endParaRPr lang="en-CA" dirty="0"/>
          </a:p>
        </p:txBody>
      </p:sp>
    </p:spTree>
    <p:extLst>
      <p:ext uri="{BB962C8B-B14F-4D97-AF65-F5344CB8AC3E}">
        <p14:creationId xmlns:p14="http://schemas.microsoft.com/office/powerpoint/2010/main" val="253071470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11560" y="476672"/>
            <a:ext cx="3850760" cy="1080120"/>
          </a:xfrm>
        </p:spPr>
        <p:txBody>
          <a:bodyPr/>
          <a:lstStyle/>
          <a:p>
            <a:pPr algn="l" fontAlgn="base"/>
            <a:endParaRPr lang="en-CA" sz="1600" b="0" dirty="0" smtClean="0">
              <a:solidFill>
                <a:srgbClr val="281103"/>
              </a:solidFill>
              <a:latin typeface="inherit"/>
            </a:endParaRPr>
          </a:p>
          <a:p>
            <a:pPr algn="l" fontAlgn="base"/>
            <a:endParaRPr lang="en-CA" sz="1600" b="0" dirty="0">
              <a:solidFill>
                <a:srgbClr val="281103"/>
              </a:solidFill>
              <a:latin typeface="inherit"/>
            </a:endParaRPr>
          </a:p>
          <a:p>
            <a:pPr algn="l" fontAlgn="base"/>
            <a:r>
              <a:rPr lang="en-CA" b="0" dirty="0" smtClean="0">
                <a:solidFill>
                  <a:srgbClr val="281103"/>
                </a:solidFill>
                <a:latin typeface="AR JULIAN" pitchFamily="2" charset="0"/>
              </a:rPr>
              <a:t>                         Advertise </a:t>
            </a:r>
            <a:r>
              <a:rPr lang="en-CA" b="0" dirty="0">
                <a:solidFill>
                  <a:srgbClr val="281103"/>
                </a:solidFill>
                <a:latin typeface="AR JULIAN" pitchFamily="2" charset="0"/>
              </a:rPr>
              <a:t>their presence by scraping boulders </a:t>
            </a:r>
            <a:r>
              <a:rPr lang="en-CA" b="0" dirty="0" smtClean="0">
                <a:solidFill>
                  <a:srgbClr val="281103"/>
                </a:solidFill>
                <a:latin typeface="AR JULIAN" pitchFamily="2" charset="0"/>
              </a:rPr>
              <a:t>with </a:t>
            </a:r>
            <a:r>
              <a:rPr lang="en-CA" b="0" dirty="0">
                <a:solidFill>
                  <a:srgbClr val="281103"/>
                </a:solidFill>
                <a:latin typeface="AR JULIAN" pitchFamily="2" charset="0"/>
              </a:rPr>
              <a:t>their </a:t>
            </a:r>
            <a:r>
              <a:rPr lang="en-CA" b="0" dirty="0" smtClean="0">
                <a:solidFill>
                  <a:srgbClr val="281103"/>
                </a:solidFill>
                <a:latin typeface="AR JULIAN" pitchFamily="2" charset="0"/>
              </a:rPr>
              <a:t>  claws</a:t>
            </a:r>
            <a:r>
              <a:rPr lang="en-CA" sz="2000" b="0" dirty="0" smtClean="0">
                <a:solidFill>
                  <a:srgbClr val="281103"/>
                </a:solidFill>
                <a:latin typeface="AR JULIAN" pitchFamily="2" charset="0"/>
              </a:rPr>
              <a:t>.</a:t>
            </a: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2245" y="1686954"/>
            <a:ext cx="3431336" cy="2304255"/>
          </a:xfrm>
        </p:spPr>
      </p:pic>
      <p:sp>
        <p:nvSpPr>
          <p:cNvPr id="8" name="Text Placeholder 7"/>
          <p:cNvSpPr>
            <a:spLocks noGrp="1"/>
          </p:cNvSpPr>
          <p:nvPr>
            <p:ph type="body" sz="quarter" idx="3"/>
          </p:nvPr>
        </p:nvSpPr>
        <p:spPr>
          <a:xfrm>
            <a:off x="5076056" y="764704"/>
            <a:ext cx="3346704" cy="639762"/>
          </a:xfrm>
        </p:spPr>
        <p:txBody>
          <a:bodyPr/>
          <a:lstStyle/>
          <a:p>
            <a:r>
              <a:rPr lang="en-CA" dirty="0">
                <a:latin typeface="AR JULIAN" pitchFamily="2" charset="0"/>
              </a:rPr>
              <a:t>They hunt animals </a:t>
            </a:r>
            <a:r>
              <a:rPr lang="en-CA" dirty="0" smtClean="0">
                <a:latin typeface="AR JULIAN" pitchFamily="2" charset="0"/>
              </a:rPr>
              <a:t> three </a:t>
            </a:r>
            <a:r>
              <a:rPr lang="en-CA" dirty="0">
                <a:latin typeface="AR JULIAN" pitchFamily="2" charset="0"/>
              </a:rPr>
              <a:t>times their size</a:t>
            </a:r>
          </a:p>
        </p:txBody>
      </p:sp>
      <p:pic>
        <p:nvPicPr>
          <p:cNvPr id="11" name="Content Placeholder 10"/>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794250" y="1556793"/>
            <a:ext cx="3677092" cy="2447564"/>
          </a:xfrm>
        </p:spPr>
      </p:pic>
      <p:sp>
        <p:nvSpPr>
          <p:cNvPr id="5" name="Title 4"/>
          <p:cNvSpPr>
            <a:spLocks noGrp="1"/>
          </p:cNvSpPr>
          <p:nvPr>
            <p:ph type="title"/>
          </p:nvPr>
        </p:nvSpPr>
        <p:spPr/>
        <p:txBody>
          <a:bodyPr/>
          <a:lstStyle/>
          <a:p>
            <a:r>
              <a:rPr lang="en-CA" sz="7200" dirty="0" smtClean="0">
                <a:latin typeface="Times New Roman" pitchFamily="18" charset="0"/>
                <a:cs typeface="Times New Roman" pitchFamily="18" charset="0"/>
              </a:rPr>
              <a:t>Fun facts</a:t>
            </a:r>
            <a:endParaRPr lang="en-CA" sz="7200" dirty="0">
              <a:latin typeface="Times New Roman" pitchFamily="18" charset="0"/>
              <a:cs typeface="Times New Roman" pitchFamily="18" charset="0"/>
            </a:endParaRPr>
          </a:p>
        </p:txBody>
      </p:sp>
    </p:spTree>
    <p:extLst>
      <p:ext uri="{BB962C8B-B14F-4D97-AF65-F5344CB8AC3E}">
        <p14:creationId xmlns:p14="http://schemas.microsoft.com/office/powerpoint/2010/main" val="237437478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836712"/>
            <a:ext cx="8568952" cy="792088"/>
          </a:xfrm>
        </p:spPr>
        <p:txBody>
          <a:bodyPr/>
          <a:lstStyle/>
          <a:p>
            <a:pPr marL="0" indent="0" algn="ctr">
              <a:buNone/>
            </a:pPr>
            <a:r>
              <a:rPr lang="en-CA" dirty="0" smtClean="0"/>
              <a:t/>
            </a:r>
            <a:br>
              <a:rPr lang="en-CA" dirty="0" smtClean="0"/>
            </a:br>
            <a:r>
              <a:rPr lang="en-CA" dirty="0"/>
              <a:t/>
            </a:r>
            <a:br>
              <a:rPr lang="en-CA" dirty="0"/>
            </a:br>
            <a:r>
              <a:rPr lang="en-CA" dirty="0" smtClean="0"/>
              <a:t/>
            </a:r>
            <a:br>
              <a:rPr lang="en-CA" dirty="0" smtClean="0"/>
            </a:br>
            <a:r>
              <a:rPr lang="en-CA" dirty="0"/>
              <a:t/>
            </a:r>
            <a:br>
              <a:rPr lang="en-CA" dirty="0"/>
            </a:br>
            <a:r>
              <a:rPr lang="en-CA" sz="5400" dirty="0" smtClean="0"/>
              <a:t>Work cited page</a:t>
            </a:r>
            <a:r>
              <a:rPr lang="en-CA" dirty="0" smtClean="0"/>
              <a:t/>
            </a:r>
            <a:br>
              <a:rPr lang="en-CA" dirty="0" smtClean="0"/>
            </a:br>
            <a:endParaRPr lang="en-CA" dirty="0"/>
          </a:p>
        </p:txBody>
      </p:sp>
      <p:sp>
        <p:nvSpPr>
          <p:cNvPr id="5" name="Text Placeholder 4"/>
          <p:cNvSpPr>
            <a:spLocks noGrp="1"/>
          </p:cNvSpPr>
          <p:nvPr>
            <p:ph type="body" idx="1"/>
          </p:nvPr>
        </p:nvSpPr>
        <p:spPr>
          <a:xfrm>
            <a:off x="107504" y="1628800"/>
            <a:ext cx="8389440" cy="4896544"/>
          </a:xfrm>
        </p:spPr>
        <p:txBody>
          <a:bodyPr>
            <a:normAutofit/>
          </a:bodyPr>
          <a:lstStyle/>
          <a:p>
            <a:pPr algn="l"/>
            <a:r>
              <a:rPr lang="en-CA" b="1" dirty="0"/>
              <a:t>wwf</a:t>
            </a:r>
            <a:r>
              <a:rPr lang="en-CA" dirty="0"/>
              <a:t>.ca</a:t>
            </a:r>
            <a:r>
              <a:rPr lang="en-CA" dirty="0" smtClean="0"/>
              <a:t>/</a:t>
            </a:r>
          </a:p>
          <a:p>
            <a:pPr algn="l"/>
            <a:r>
              <a:rPr lang="en-CA" dirty="0"/>
              <a:t>www.wwf.org.uk › </a:t>
            </a:r>
            <a:r>
              <a:rPr lang="en-CA" dirty="0" smtClean="0"/>
              <a:t>Wildlife</a:t>
            </a:r>
          </a:p>
          <a:p>
            <a:pPr algn="l"/>
            <a:r>
              <a:rPr lang="en-CA" dirty="0" smtClean="0"/>
              <a:t>hubpages.com </a:t>
            </a:r>
            <a:r>
              <a:rPr lang="en-CA" dirty="0"/>
              <a:t>› ... › Life Sciences › Endangered </a:t>
            </a:r>
            <a:r>
              <a:rPr lang="en-CA" dirty="0" smtClean="0"/>
              <a:t> Species</a:t>
            </a:r>
          </a:p>
          <a:p>
            <a:pPr algn="l"/>
            <a:r>
              <a:rPr lang="en-CA" dirty="0" smtClean="0"/>
              <a:t>en.wikipedia.org/wiki/</a:t>
            </a:r>
            <a:r>
              <a:rPr lang="en-CA" dirty="0" err="1" smtClean="0"/>
              <a:t>Snow_leopard</a:t>
            </a:r>
            <a:endParaRPr lang="en-CA" dirty="0" smtClean="0">
              <a:solidFill>
                <a:schemeClr val="tx1">
                  <a:lumMod val="95000"/>
                  <a:lumOff val="5000"/>
                </a:schemeClr>
              </a:solidFill>
            </a:endParaRPr>
          </a:p>
          <a:p>
            <a:pPr algn="l"/>
            <a:r>
              <a:rPr lang="en-CA" dirty="0"/>
              <a:t>www.defenders.org/snow-leopard/threats</a:t>
            </a:r>
          </a:p>
          <a:p>
            <a:pPr algn="l"/>
            <a:r>
              <a:rPr lang="en-CA" dirty="0" smtClean="0"/>
              <a:t>www.google images.com</a:t>
            </a:r>
          </a:p>
          <a:p>
            <a:pPr algn="l"/>
            <a:endParaRPr lang="en-CA" dirty="0" smtClean="0"/>
          </a:p>
          <a:p>
            <a:pPr algn="l"/>
            <a:endParaRPr lang="en-CA" dirty="0" smtClean="0"/>
          </a:p>
          <a:p>
            <a:pPr algn="l"/>
            <a:endParaRPr lang="en-CA" dirty="0" smtClean="0"/>
          </a:p>
          <a:p>
            <a:pPr algn="l"/>
            <a:endParaRPr lang="en-CA" dirty="0"/>
          </a:p>
          <a:p>
            <a:pPr algn="l"/>
            <a:endParaRPr lang="en-CA" dirty="0"/>
          </a:p>
          <a:p>
            <a:pPr algn="l"/>
            <a:endParaRPr lang="en-CA" dirty="0" smtClean="0"/>
          </a:p>
          <a:p>
            <a:endParaRPr lang="en-CA" dirty="0"/>
          </a:p>
        </p:txBody>
      </p:sp>
    </p:spTree>
    <p:extLst>
      <p:ext uri="{BB962C8B-B14F-4D97-AF65-F5344CB8AC3E}">
        <p14:creationId xmlns:p14="http://schemas.microsoft.com/office/powerpoint/2010/main" val="50297002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nodeType="clickEffect">
                                  <p:stCondLst>
                                    <p:cond delay="0"/>
                                  </p:stCondLst>
                                  <p:iterate type="lt">
                                    <p:tmPct val="10000"/>
                                  </p:iterate>
                                  <p:childTnLst>
                                    <p:animScale>
                                      <p:cBhvr>
                                        <p:cTn id="6" dur="250" autoRev="1" fill="hold">
                                          <p:stCondLst>
                                            <p:cond delay="0"/>
                                          </p:stCondLst>
                                        </p:cTn>
                                        <p:tgtEl>
                                          <p:spTgt spid="5">
                                            <p:txEl>
                                              <p:pRg st="0" end="0"/>
                                            </p:txEl>
                                          </p:spTgt>
                                        </p:tgtEl>
                                      </p:cBhvr>
                                      <p:to x="80000" y="100000"/>
                                    </p:animScale>
                                    <p:anim by="(#ppt_w*0.10)" calcmode="lin" valueType="num">
                                      <p:cBhvr>
                                        <p:cTn id="7" dur="250" autoRev="1" fill="hold">
                                          <p:stCondLst>
                                            <p:cond delay="0"/>
                                          </p:stCondLst>
                                        </p:cTn>
                                        <p:tgtEl>
                                          <p:spTgt spid="5">
                                            <p:txEl>
                                              <p:pRg st="0" end="0"/>
                                            </p:txEl>
                                          </p:spTgt>
                                        </p:tgtEl>
                                        <p:attrNameLst>
                                          <p:attrName>ppt_x</p:attrName>
                                        </p:attrNameLst>
                                      </p:cBhvr>
                                    </p:anim>
                                    <p:anim by="(-#ppt_w*0.10)" calcmode="lin" valueType="num">
                                      <p:cBhvr>
                                        <p:cTn id="8" dur="250" autoRev="1" fill="hold">
                                          <p:stCondLst>
                                            <p:cond delay="0"/>
                                          </p:stCondLst>
                                        </p:cTn>
                                        <p:tgtEl>
                                          <p:spTgt spid="5">
                                            <p:txEl>
                                              <p:pRg st="0" end="0"/>
                                            </p:txEl>
                                          </p:spTgt>
                                        </p:tgtEl>
                                        <p:attrNameLst>
                                          <p:attrName>ppt_y</p:attrName>
                                        </p:attrNameLst>
                                      </p:cBhvr>
                                    </p:anim>
                                    <p:animRot by="-480000">
                                      <p:cBhvr>
                                        <p:cTn id="9" dur="250" autoRev="1" fill="hold">
                                          <p:stCondLst>
                                            <p:cond delay="0"/>
                                          </p:stCondLst>
                                        </p:cTn>
                                        <p:tgtEl>
                                          <p:spTgt spid="5">
                                            <p:txEl>
                                              <p:pRg st="0" end="0"/>
                                            </p:txEl>
                                          </p:spTgt>
                                        </p:tgtEl>
                                        <p:attrNameLst>
                                          <p:attrName>r</p:attrName>
                                        </p:attrNameLst>
                                      </p:cBhvr>
                                    </p:animRot>
                                  </p:childTnLst>
                                </p:cTn>
                              </p:par>
                              <p:par>
                                <p:cTn id="10" presetID="36" presetClass="emph" presetSubtype="0" fill="hold" nodeType="withEffect">
                                  <p:stCondLst>
                                    <p:cond delay="0"/>
                                  </p:stCondLst>
                                  <p:iterate type="lt">
                                    <p:tmPct val="10000"/>
                                  </p:iterate>
                                  <p:childTnLst>
                                    <p:animScale>
                                      <p:cBhvr>
                                        <p:cTn id="11" dur="250" autoRev="1" fill="hold">
                                          <p:stCondLst>
                                            <p:cond delay="0"/>
                                          </p:stCondLst>
                                        </p:cTn>
                                        <p:tgtEl>
                                          <p:spTgt spid="5">
                                            <p:txEl>
                                              <p:pRg st="1" end="1"/>
                                            </p:txEl>
                                          </p:spTgt>
                                        </p:tgtEl>
                                      </p:cBhvr>
                                      <p:to x="80000" y="100000"/>
                                    </p:animScale>
                                    <p:anim by="(#ppt_w*0.10)" calcmode="lin" valueType="num">
                                      <p:cBhvr>
                                        <p:cTn id="12" dur="250" autoRev="1" fill="hold">
                                          <p:stCondLst>
                                            <p:cond delay="0"/>
                                          </p:stCondLst>
                                        </p:cTn>
                                        <p:tgtEl>
                                          <p:spTgt spid="5">
                                            <p:txEl>
                                              <p:pRg st="1" end="1"/>
                                            </p:txEl>
                                          </p:spTgt>
                                        </p:tgtEl>
                                        <p:attrNameLst>
                                          <p:attrName>ppt_x</p:attrName>
                                        </p:attrNameLst>
                                      </p:cBhvr>
                                    </p:anim>
                                    <p:anim by="(-#ppt_w*0.10)" calcmode="lin" valueType="num">
                                      <p:cBhvr>
                                        <p:cTn id="13" dur="250" autoRev="1" fill="hold">
                                          <p:stCondLst>
                                            <p:cond delay="0"/>
                                          </p:stCondLst>
                                        </p:cTn>
                                        <p:tgtEl>
                                          <p:spTgt spid="5">
                                            <p:txEl>
                                              <p:pRg st="1" end="1"/>
                                            </p:txEl>
                                          </p:spTgt>
                                        </p:tgtEl>
                                        <p:attrNameLst>
                                          <p:attrName>ppt_y</p:attrName>
                                        </p:attrNameLst>
                                      </p:cBhvr>
                                    </p:anim>
                                    <p:animRot by="-480000">
                                      <p:cBhvr>
                                        <p:cTn id="14" dur="250" autoRev="1" fill="hold">
                                          <p:stCondLst>
                                            <p:cond delay="0"/>
                                          </p:stCondLst>
                                        </p:cTn>
                                        <p:tgtEl>
                                          <p:spTgt spid="5">
                                            <p:txEl>
                                              <p:pRg st="1" end="1"/>
                                            </p:txEl>
                                          </p:spTgt>
                                        </p:tgtEl>
                                        <p:attrNameLst>
                                          <p:attrName>r</p:attrName>
                                        </p:attrNameLst>
                                      </p:cBhvr>
                                    </p:animRot>
                                  </p:childTnLst>
                                </p:cTn>
                              </p:par>
                              <p:par>
                                <p:cTn id="15" presetID="36" presetClass="emph" presetSubtype="0" fill="hold" nodeType="withEffect">
                                  <p:stCondLst>
                                    <p:cond delay="0"/>
                                  </p:stCondLst>
                                  <p:iterate type="lt">
                                    <p:tmPct val="10000"/>
                                  </p:iterate>
                                  <p:childTnLst>
                                    <p:animScale>
                                      <p:cBhvr>
                                        <p:cTn id="16" dur="250" autoRev="1" fill="hold">
                                          <p:stCondLst>
                                            <p:cond delay="0"/>
                                          </p:stCondLst>
                                        </p:cTn>
                                        <p:tgtEl>
                                          <p:spTgt spid="5">
                                            <p:txEl>
                                              <p:pRg st="2" end="2"/>
                                            </p:txEl>
                                          </p:spTgt>
                                        </p:tgtEl>
                                      </p:cBhvr>
                                      <p:to x="80000" y="100000"/>
                                    </p:animScale>
                                    <p:anim by="(#ppt_w*0.10)" calcmode="lin" valueType="num">
                                      <p:cBhvr>
                                        <p:cTn id="17" dur="250" autoRev="1" fill="hold">
                                          <p:stCondLst>
                                            <p:cond delay="0"/>
                                          </p:stCondLst>
                                        </p:cTn>
                                        <p:tgtEl>
                                          <p:spTgt spid="5">
                                            <p:txEl>
                                              <p:pRg st="2" end="2"/>
                                            </p:txEl>
                                          </p:spTgt>
                                        </p:tgtEl>
                                        <p:attrNameLst>
                                          <p:attrName>ppt_x</p:attrName>
                                        </p:attrNameLst>
                                      </p:cBhvr>
                                    </p:anim>
                                    <p:anim by="(-#ppt_w*0.10)" calcmode="lin" valueType="num">
                                      <p:cBhvr>
                                        <p:cTn id="18" dur="250" autoRev="1" fill="hold">
                                          <p:stCondLst>
                                            <p:cond delay="0"/>
                                          </p:stCondLst>
                                        </p:cTn>
                                        <p:tgtEl>
                                          <p:spTgt spid="5">
                                            <p:txEl>
                                              <p:pRg st="2" end="2"/>
                                            </p:txEl>
                                          </p:spTgt>
                                        </p:tgtEl>
                                        <p:attrNameLst>
                                          <p:attrName>ppt_y</p:attrName>
                                        </p:attrNameLst>
                                      </p:cBhvr>
                                    </p:anim>
                                    <p:animRot by="-480000">
                                      <p:cBhvr>
                                        <p:cTn id="19" dur="250" autoRev="1" fill="hold">
                                          <p:stCondLst>
                                            <p:cond delay="0"/>
                                          </p:stCondLst>
                                        </p:cTn>
                                        <p:tgtEl>
                                          <p:spTgt spid="5">
                                            <p:txEl>
                                              <p:pRg st="2" end="2"/>
                                            </p:txEl>
                                          </p:spTgt>
                                        </p:tgtEl>
                                        <p:attrNameLst>
                                          <p:attrName>r</p:attrName>
                                        </p:attrNameLst>
                                      </p:cBhvr>
                                    </p:animRot>
                                  </p:childTnLst>
                                </p:cTn>
                              </p:par>
                              <p:par>
                                <p:cTn id="20" presetID="36" presetClass="emph" presetSubtype="0" fill="hold" nodeType="withEffect">
                                  <p:stCondLst>
                                    <p:cond delay="0"/>
                                  </p:stCondLst>
                                  <p:iterate type="lt">
                                    <p:tmPct val="10000"/>
                                  </p:iterate>
                                  <p:childTnLst>
                                    <p:animScale>
                                      <p:cBhvr>
                                        <p:cTn id="21" dur="250" autoRev="1" fill="hold">
                                          <p:stCondLst>
                                            <p:cond delay="0"/>
                                          </p:stCondLst>
                                        </p:cTn>
                                        <p:tgtEl>
                                          <p:spTgt spid="5">
                                            <p:txEl>
                                              <p:pRg st="3" end="3"/>
                                            </p:txEl>
                                          </p:spTgt>
                                        </p:tgtEl>
                                      </p:cBhvr>
                                      <p:to x="80000" y="100000"/>
                                    </p:animScale>
                                    <p:anim by="(#ppt_w*0.10)" calcmode="lin" valueType="num">
                                      <p:cBhvr>
                                        <p:cTn id="22" dur="250" autoRev="1" fill="hold">
                                          <p:stCondLst>
                                            <p:cond delay="0"/>
                                          </p:stCondLst>
                                        </p:cTn>
                                        <p:tgtEl>
                                          <p:spTgt spid="5">
                                            <p:txEl>
                                              <p:pRg st="3" end="3"/>
                                            </p:txEl>
                                          </p:spTgt>
                                        </p:tgtEl>
                                        <p:attrNameLst>
                                          <p:attrName>ppt_x</p:attrName>
                                        </p:attrNameLst>
                                      </p:cBhvr>
                                    </p:anim>
                                    <p:anim by="(-#ppt_w*0.10)" calcmode="lin" valueType="num">
                                      <p:cBhvr>
                                        <p:cTn id="23" dur="250" autoRev="1" fill="hold">
                                          <p:stCondLst>
                                            <p:cond delay="0"/>
                                          </p:stCondLst>
                                        </p:cTn>
                                        <p:tgtEl>
                                          <p:spTgt spid="5">
                                            <p:txEl>
                                              <p:pRg st="3" end="3"/>
                                            </p:txEl>
                                          </p:spTgt>
                                        </p:tgtEl>
                                        <p:attrNameLst>
                                          <p:attrName>ppt_y</p:attrName>
                                        </p:attrNameLst>
                                      </p:cBhvr>
                                    </p:anim>
                                    <p:animRot by="-480000">
                                      <p:cBhvr>
                                        <p:cTn id="24" dur="250" autoRev="1" fill="hold">
                                          <p:stCondLst>
                                            <p:cond delay="0"/>
                                          </p:stCondLst>
                                        </p:cTn>
                                        <p:tgtEl>
                                          <p:spTgt spid="5">
                                            <p:txEl>
                                              <p:pRg st="3" end="3"/>
                                            </p:txEl>
                                          </p:spTgt>
                                        </p:tgtEl>
                                        <p:attrNameLst>
                                          <p:attrName>r</p:attrName>
                                        </p:attrNameLst>
                                      </p:cBhvr>
                                    </p:animRot>
                                  </p:childTnLst>
                                </p:cTn>
                              </p:par>
                              <p:par>
                                <p:cTn id="25" presetID="36" presetClass="emph" presetSubtype="0" fill="hold" nodeType="withEffect">
                                  <p:stCondLst>
                                    <p:cond delay="0"/>
                                  </p:stCondLst>
                                  <p:iterate type="lt">
                                    <p:tmPct val="10000"/>
                                  </p:iterate>
                                  <p:childTnLst>
                                    <p:animScale>
                                      <p:cBhvr>
                                        <p:cTn id="26" dur="250" autoRev="1" fill="hold">
                                          <p:stCondLst>
                                            <p:cond delay="0"/>
                                          </p:stCondLst>
                                        </p:cTn>
                                        <p:tgtEl>
                                          <p:spTgt spid="5">
                                            <p:txEl>
                                              <p:pRg st="4" end="4"/>
                                            </p:txEl>
                                          </p:spTgt>
                                        </p:tgtEl>
                                      </p:cBhvr>
                                      <p:to x="80000" y="100000"/>
                                    </p:animScale>
                                    <p:anim by="(#ppt_w*0.10)" calcmode="lin" valueType="num">
                                      <p:cBhvr>
                                        <p:cTn id="27" dur="250" autoRev="1" fill="hold">
                                          <p:stCondLst>
                                            <p:cond delay="0"/>
                                          </p:stCondLst>
                                        </p:cTn>
                                        <p:tgtEl>
                                          <p:spTgt spid="5">
                                            <p:txEl>
                                              <p:pRg st="4" end="4"/>
                                            </p:txEl>
                                          </p:spTgt>
                                        </p:tgtEl>
                                        <p:attrNameLst>
                                          <p:attrName>ppt_x</p:attrName>
                                        </p:attrNameLst>
                                      </p:cBhvr>
                                    </p:anim>
                                    <p:anim by="(-#ppt_w*0.10)" calcmode="lin" valueType="num">
                                      <p:cBhvr>
                                        <p:cTn id="28" dur="250" autoRev="1" fill="hold">
                                          <p:stCondLst>
                                            <p:cond delay="0"/>
                                          </p:stCondLst>
                                        </p:cTn>
                                        <p:tgtEl>
                                          <p:spTgt spid="5">
                                            <p:txEl>
                                              <p:pRg st="4" end="4"/>
                                            </p:txEl>
                                          </p:spTgt>
                                        </p:tgtEl>
                                        <p:attrNameLst>
                                          <p:attrName>ppt_y</p:attrName>
                                        </p:attrNameLst>
                                      </p:cBhvr>
                                    </p:anim>
                                    <p:animRot by="-480000">
                                      <p:cBhvr>
                                        <p:cTn id="29" dur="250" autoRev="1" fill="hold">
                                          <p:stCondLst>
                                            <p:cond delay="0"/>
                                          </p:stCondLst>
                                        </p:cTn>
                                        <p:tgtEl>
                                          <p:spTgt spid="5">
                                            <p:txEl>
                                              <p:pRg st="4" end="4"/>
                                            </p:txEl>
                                          </p:spTgt>
                                        </p:tgtEl>
                                        <p:attrNameLst>
                                          <p:attrName>r</p:attrName>
                                        </p:attrNameLst>
                                      </p:cBhvr>
                                    </p:animRot>
                                  </p:childTnLst>
                                </p:cTn>
                              </p:par>
                              <p:par>
                                <p:cTn id="30" presetID="36" presetClass="emph" presetSubtype="0" fill="hold" nodeType="withEffect">
                                  <p:stCondLst>
                                    <p:cond delay="0"/>
                                  </p:stCondLst>
                                  <p:iterate type="lt">
                                    <p:tmPct val="10000"/>
                                  </p:iterate>
                                  <p:childTnLst>
                                    <p:animScale>
                                      <p:cBhvr>
                                        <p:cTn id="31" dur="250" autoRev="1" fill="hold">
                                          <p:stCondLst>
                                            <p:cond delay="0"/>
                                          </p:stCondLst>
                                        </p:cTn>
                                        <p:tgtEl>
                                          <p:spTgt spid="5">
                                            <p:txEl>
                                              <p:pRg st="5" end="5"/>
                                            </p:txEl>
                                          </p:spTgt>
                                        </p:tgtEl>
                                      </p:cBhvr>
                                      <p:to x="80000" y="100000"/>
                                    </p:animScale>
                                    <p:anim by="(#ppt_w*0.10)" calcmode="lin" valueType="num">
                                      <p:cBhvr>
                                        <p:cTn id="32" dur="250" autoRev="1" fill="hold">
                                          <p:stCondLst>
                                            <p:cond delay="0"/>
                                          </p:stCondLst>
                                        </p:cTn>
                                        <p:tgtEl>
                                          <p:spTgt spid="5">
                                            <p:txEl>
                                              <p:pRg st="5" end="5"/>
                                            </p:txEl>
                                          </p:spTgt>
                                        </p:tgtEl>
                                        <p:attrNameLst>
                                          <p:attrName>ppt_x</p:attrName>
                                        </p:attrNameLst>
                                      </p:cBhvr>
                                    </p:anim>
                                    <p:anim by="(-#ppt_w*0.10)" calcmode="lin" valueType="num">
                                      <p:cBhvr>
                                        <p:cTn id="33" dur="250" autoRev="1" fill="hold">
                                          <p:stCondLst>
                                            <p:cond delay="0"/>
                                          </p:stCondLst>
                                        </p:cTn>
                                        <p:tgtEl>
                                          <p:spTgt spid="5">
                                            <p:txEl>
                                              <p:pRg st="5" end="5"/>
                                            </p:txEl>
                                          </p:spTgt>
                                        </p:tgtEl>
                                        <p:attrNameLst>
                                          <p:attrName>ppt_y</p:attrName>
                                        </p:attrNameLst>
                                      </p:cBhvr>
                                    </p:anim>
                                    <p:animRot by="-480000">
                                      <p:cBhvr>
                                        <p:cTn id="34" dur="250" autoRev="1" fill="hold">
                                          <p:stCondLst>
                                            <p:cond delay="0"/>
                                          </p:stCondLst>
                                        </p:cTn>
                                        <p:tgtEl>
                                          <p:spTgt spid="5">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7848872" cy="5616624"/>
          </a:xfrm>
        </p:spPr>
        <p:txBody>
          <a:bodyPr/>
          <a:lstStyle/>
          <a:p>
            <a:pPr marL="0" indent="0" algn="ctr">
              <a:buNone/>
            </a:pPr>
            <a:r>
              <a:rPr lang="en-CA" sz="7200" dirty="0" smtClean="0"/>
              <a:t>Hope you enjoyed you trip! Thanks for coming!</a:t>
            </a:r>
            <a:r>
              <a:rPr lang="en-CA" sz="7200" dirty="0"/>
              <a:t/>
            </a:r>
            <a:br>
              <a:rPr lang="en-CA" sz="7200" dirty="0"/>
            </a:br>
            <a:r>
              <a:rPr lang="en-CA" sz="1600" dirty="0" smtClean="0"/>
              <a:t/>
            </a:r>
            <a:br>
              <a:rPr lang="en-CA" sz="1600" dirty="0" smtClean="0"/>
            </a:br>
            <a:r>
              <a:rPr lang="en-CA" sz="1600" dirty="0" smtClean="0"/>
              <a:t/>
            </a:r>
            <a:br>
              <a:rPr lang="en-CA" sz="1600" dirty="0" smtClean="0"/>
            </a:br>
            <a:r>
              <a:rPr lang="en-CA" sz="1600" dirty="0" smtClean="0"/>
              <a:t>~Firdous Fatima Kareemuddin</a:t>
            </a:r>
            <a:br>
              <a:rPr lang="en-CA" sz="1600" dirty="0" smtClean="0"/>
            </a:br>
            <a:r>
              <a:rPr lang="en-CA" sz="1600" dirty="0" smtClean="0"/>
              <a:t>7B</a:t>
            </a:r>
            <a:br>
              <a:rPr lang="en-CA" sz="1600" dirty="0" smtClean="0"/>
            </a:br>
            <a:endParaRPr lang="en-CA" sz="7200" dirty="0"/>
          </a:p>
        </p:txBody>
      </p:sp>
    </p:spTree>
    <p:extLst>
      <p:ext uri="{BB962C8B-B14F-4D97-AF65-F5344CB8AC3E}">
        <p14:creationId xmlns:p14="http://schemas.microsoft.com/office/powerpoint/2010/main" val="141349867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660" r="660"/>
          <a:stretch>
            <a:fillRect/>
          </a:stretch>
        </p:blipFill>
        <p:spPr>
          <a:xfrm>
            <a:off x="4256390" y="1143000"/>
            <a:ext cx="4333585" cy="3294112"/>
          </a:xfrm>
        </p:spPr>
      </p:pic>
      <p:sp>
        <p:nvSpPr>
          <p:cNvPr id="6" name="Text Placeholder 5"/>
          <p:cNvSpPr>
            <a:spLocks noGrp="1"/>
          </p:cNvSpPr>
          <p:nvPr>
            <p:ph type="body" sz="half" idx="2"/>
          </p:nvPr>
        </p:nvSpPr>
        <p:spPr/>
        <p:txBody>
          <a:bodyPr>
            <a:normAutofit fontScale="92500" lnSpcReduction="10000"/>
          </a:bodyPr>
          <a:lstStyle/>
          <a:p>
            <a:pPr lvl="0">
              <a:buClr>
                <a:srgbClr val="8BC9F7">
                  <a:lumMod val="75000"/>
                </a:srgbClr>
              </a:buClr>
            </a:pPr>
            <a:endParaRPr lang="en-CA" sz="2000" dirty="0" smtClean="0">
              <a:solidFill>
                <a:prstClr val="black">
                  <a:lumMod val="75000"/>
                  <a:lumOff val="25000"/>
                </a:prstClr>
              </a:solidFill>
            </a:endParaRPr>
          </a:p>
          <a:p>
            <a:pPr lvl="0">
              <a:buClr>
                <a:srgbClr val="8BC9F7">
                  <a:lumMod val="75000"/>
                </a:srgbClr>
              </a:buClr>
            </a:pPr>
            <a:r>
              <a:rPr lang="en-CA" sz="2000" dirty="0" smtClean="0">
                <a:solidFill>
                  <a:prstClr val="black">
                    <a:lumMod val="75000"/>
                    <a:lumOff val="25000"/>
                  </a:prstClr>
                </a:solidFill>
              </a:rPr>
              <a:t>Snow </a:t>
            </a:r>
            <a:r>
              <a:rPr lang="en-CA" sz="2000" dirty="0">
                <a:solidFill>
                  <a:prstClr val="black">
                    <a:lumMod val="75000"/>
                    <a:lumOff val="25000"/>
                  </a:prstClr>
                </a:solidFill>
              </a:rPr>
              <a:t>leopard are an endangered animal and will be extinct if we don’t help. Lets mend our hands and give them a life we would </a:t>
            </a:r>
            <a:r>
              <a:rPr lang="en-CA" sz="2000" dirty="0" smtClean="0">
                <a:solidFill>
                  <a:prstClr val="black">
                    <a:lumMod val="75000"/>
                    <a:lumOff val="25000"/>
                  </a:prstClr>
                </a:solidFill>
              </a:rPr>
              <a:t>want </a:t>
            </a:r>
            <a:r>
              <a:rPr lang="en-CA" sz="2000" dirty="0">
                <a:solidFill>
                  <a:prstClr val="black">
                    <a:lumMod val="75000"/>
                    <a:lumOff val="25000"/>
                  </a:prstClr>
                </a:solidFill>
              </a:rPr>
              <a:t>ourselves!</a:t>
            </a:r>
          </a:p>
          <a:p>
            <a:pPr marL="0" indent="0">
              <a:buNone/>
            </a:pPr>
            <a:endParaRPr lang="en-CA" dirty="0"/>
          </a:p>
        </p:txBody>
      </p:sp>
      <p:sp>
        <p:nvSpPr>
          <p:cNvPr id="4" name="Title 3"/>
          <p:cNvSpPr>
            <a:spLocks noGrp="1"/>
          </p:cNvSpPr>
          <p:nvPr>
            <p:ph type="title"/>
          </p:nvPr>
        </p:nvSpPr>
        <p:spPr>
          <a:xfrm>
            <a:off x="727268" y="4653135"/>
            <a:ext cx="7661156" cy="954285"/>
          </a:xfrm>
        </p:spPr>
        <p:txBody>
          <a:bodyPr>
            <a:normAutofit fontScale="90000"/>
          </a:bodyPr>
          <a:lstStyle/>
          <a:p>
            <a:pPr marL="0" indent="0">
              <a:buNone/>
            </a:pPr>
            <a:r>
              <a:rPr lang="en-CA" sz="6600" dirty="0" smtClean="0">
                <a:latin typeface="Matura MT Script Capitals" pitchFamily="66" charset="0"/>
              </a:rPr>
              <a:t/>
            </a:r>
            <a:br>
              <a:rPr lang="en-CA" sz="6600" dirty="0" smtClean="0">
                <a:latin typeface="Matura MT Script Capitals" pitchFamily="66" charset="0"/>
              </a:rPr>
            </a:br>
            <a:r>
              <a:rPr lang="en-CA" sz="6600" dirty="0">
                <a:latin typeface="Matura MT Script Capitals" pitchFamily="66" charset="0"/>
              </a:rPr>
              <a:t/>
            </a:r>
            <a:br>
              <a:rPr lang="en-CA" sz="6600" dirty="0">
                <a:latin typeface="Matura MT Script Capitals" pitchFamily="66" charset="0"/>
              </a:rPr>
            </a:br>
            <a:r>
              <a:rPr lang="en-CA" sz="6600" dirty="0" smtClean="0">
                <a:latin typeface="Matura MT Script Capitals" pitchFamily="66" charset="0"/>
              </a:rPr>
              <a:t/>
            </a:r>
            <a:br>
              <a:rPr lang="en-CA" sz="6600" dirty="0" smtClean="0">
                <a:latin typeface="Matura MT Script Capitals" pitchFamily="66" charset="0"/>
              </a:rPr>
            </a:br>
            <a:r>
              <a:rPr lang="en-CA" sz="6600" dirty="0">
                <a:latin typeface="Matura MT Script Capitals" pitchFamily="66" charset="0"/>
              </a:rPr>
              <a:t/>
            </a:r>
            <a:br>
              <a:rPr lang="en-CA" sz="6600" dirty="0">
                <a:latin typeface="Matura MT Script Capitals" pitchFamily="66" charset="0"/>
              </a:rPr>
            </a:br>
            <a:r>
              <a:rPr lang="en-CA" sz="6600" dirty="0" smtClean="0">
                <a:latin typeface="Matura MT Script Capitals" pitchFamily="66" charset="0"/>
              </a:rPr>
              <a:t/>
            </a:r>
            <a:br>
              <a:rPr lang="en-CA" sz="6600" dirty="0" smtClean="0">
                <a:latin typeface="Matura MT Script Capitals" pitchFamily="66" charset="0"/>
              </a:rPr>
            </a:br>
            <a:r>
              <a:rPr lang="en-CA" sz="9300" dirty="0" smtClean="0">
                <a:latin typeface="Times New Roman" pitchFamily="18" charset="0"/>
                <a:cs typeface="Times New Roman" pitchFamily="18" charset="0"/>
              </a:rPr>
              <a:t>Snow Leopards</a:t>
            </a:r>
            <a:endParaRPr lang="en-CA" sz="9300" dirty="0">
              <a:latin typeface="Times New Roman" pitchFamily="18" charset="0"/>
              <a:cs typeface="Times New Roman" pitchFamily="18" charset="0"/>
            </a:endParaRPr>
          </a:p>
        </p:txBody>
      </p:sp>
    </p:spTree>
    <p:extLst>
      <p:ext uri="{BB962C8B-B14F-4D97-AF65-F5344CB8AC3E}">
        <p14:creationId xmlns:p14="http://schemas.microsoft.com/office/powerpoint/2010/main" val="335735060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55576" y="908720"/>
            <a:ext cx="3816425" cy="2264786"/>
          </a:xfrm>
        </p:spPr>
        <p:txBody>
          <a:bodyPr/>
          <a:lstStyle/>
          <a:p>
            <a:pPr lvl="1">
              <a:buClr>
                <a:srgbClr val="8BC9F7">
                  <a:lumMod val="75000"/>
                </a:srgbClr>
              </a:buClr>
            </a:pPr>
            <a:r>
              <a:rPr lang="en-CA" sz="1800" dirty="0">
                <a:solidFill>
                  <a:prstClr val="black">
                    <a:lumMod val="75000"/>
                    <a:lumOff val="25000"/>
                  </a:prstClr>
                </a:solidFill>
                <a:latin typeface="AR JULIAN" pitchFamily="2" charset="0"/>
              </a:rPr>
              <a:t>Snow leopards are found at altitudes between 9,800 and 17,000 feet in the high, rugged mountains of Central Asia</a:t>
            </a:r>
          </a:p>
          <a:p>
            <a:endParaRPr lang="en-CA" dirty="0"/>
          </a:p>
        </p:txBody>
      </p:sp>
      <p:sp>
        <p:nvSpPr>
          <p:cNvPr id="4" name="Title 3"/>
          <p:cNvSpPr>
            <a:spLocks noGrp="1"/>
          </p:cNvSpPr>
          <p:nvPr>
            <p:ph type="title"/>
          </p:nvPr>
        </p:nvSpPr>
        <p:spPr/>
        <p:txBody>
          <a:bodyPr/>
          <a:lstStyle/>
          <a:p>
            <a:r>
              <a:rPr lang="en-CA" sz="8800" dirty="0">
                <a:latin typeface="Times New Roman" pitchFamily="18" charset="0"/>
                <a:cs typeface="Times New Roman" pitchFamily="18" charset="0"/>
              </a:rPr>
              <a:t>H</a:t>
            </a:r>
            <a:r>
              <a:rPr lang="en-CA" sz="8800" dirty="0" smtClean="0">
                <a:latin typeface="Times New Roman" pitchFamily="18" charset="0"/>
                <a:cs typeface="Times New Roman" pitchFamily="18" charset="0"/>
              </a:rPr>
              <a:t>abitat</a:t>
            </a:r>
            <a:endParaRPr lang="en-CA" sz="8800" dirty="0">
              <a:latin typeface="Times New Roman" pitchFamily="18" charset="0"/>
              <a:cs typeface="Times New Roman" pitchFamily="18" charset="0"/>
            </a:endParaRP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660" r="660"/>
          <a:stretch>
            <a:fillRect/>
          </a:stretch>
        </p:blipFill>
        <p:spPr>
          <a:xfrm>
            <a:off x="4351121" y="1143000"/>
            <a:ext cx="4238854" cy="3222104"/>
          </a:xfrm>
        </p:spPr>
      </p:pic>
    </p:spTree>
    <p:extLst>
      <p:ext uri="{BB962C8B-B14F-4D97-AF65-F5344CB8AC3E}">
        <p14:creationId xmlns:p14="http://schemas.microsoft.com/office/powerpoint/2010/main" val="427753723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756" r="1756"/>
          <a:stretch>
            <a:fillRect/>
          </a:stretch>
        </p:blipFill>
        <p:spPr>
          <a:xfrm>
            <a:off x="4351121" y="1143000"/>
            <a:ext cx="4238854" cy="3222104"/>
          </a:xfrm>
        </p:spPr>
      </p:pic>
      <p:sp>
        <p:nvSpPr>
          <p:cNvPr id="3" name="Text Placeholder 2"/>
          <p:cNvSpPr>
            <a:spLocks noGrp="1"/>
          </p:cNvSpPr>
          <p:nvPr>
            <p:ph type="body" sz="half" idx="2"/>
          </p:nvPr>
        </p:nvSpPr>
        <p:spPr>
          <a:xfrm>
            <a:off x="899592" y="980728"/>
            <a:ext cx="3694114" cy="2163020"/>
          </a:xfrm>
        </p:spPr>
        <p:txBody>
          <a:bodyPr/>
          <a:lstStyle/>
          <a:p>
            <a:r>
              <a:rPr lang="en-CA" sz="1800" dirty="0" smtClean="0">
                <a:latin typeface="AR JULIAN" pitchFamily="2" charset="0"/>
              </a:rPr>
              <a:t>Their </a:t>
            </a:r>
            <a:r>
              <a:rPr lang="en-CA" sz="1800" dirty="0">
                <a:latin typeface="AR JULIAN" pitchFamily="2" charset="0"/>
              </a:rPr>
              <a:t>range spans from Afghanistan to </a:t>
            </a:r>
            <a:r>
              <a:rPr lang="en-CA" sz="1800" dirty="0" err="1" smtClean="0">
                <a:latin typeface="AR JULIAN" pitchFamily="2" charset="0"/>
              </a:rPr>
              <a:t>Kazakistan</a:t>
            </a:r>
            <a:r>
              <a:rPr lang="en-CA" sz="1800" dirty="0" smtClean="0">
                <a:latin typeface="AR JULIAN" pitchFamily="2" charset="0"/>
              </a:rPr>
              <a:t> </a:t>
            </a:r>
            <a:r>
              <a:rPr lang="en-CA" sz="1800" dirty="0">
                <a:latin typeface="AR JULIAN" pitchFamily="2" charset="0"/>
              </a:rPr>
              <a:t>and Russia in the north to India and China in the east. China contains about 60% of snow leopard habitat.</a:t>
            </a:r>
          </a:p>
          <a:p>
            <a:pPr marL="0" indent="0">
              <a:buNone/>
            </a:pPr>
            <a:endParaRPr lang="en-CA" sz="1800" dirty="0">
              <a:latin typeface="AR JULIAN" pitchFamily="2" charset="0"/>
            </a:endParaRPr>
          </a:p>
        </p:txBody>
      </p:sp>
      <p:sp>
        <p:nvSpPr>
          <p:cNvPr id="4" name="Title 3"/>
          <p:cNvSpPr>
            <a:spLocks noGrp="1"/>
          </p:cNvSpPr>
          <p:nvPr>
            <p:ph type="title"/>
          </p:nvPr>
        </p:nvSpPr>
        <p:spPr>
          <a:xfrm>
            <a:off x="0" y="4464421"/>
            <a:ext cx="8964488" cy="1143000"/>
          </a:xfrm>
        </p:spPr>
        <p:txBody>
          <a:bodyPr/>
          <a:lstStyle/>
          <a:p>
            <a:r>
              <a:rPr lang="en-CA" sz="8000" dirty="0" smtClean="0"/>
              <a:t>                        </a:t>
            </a:r>
            <a:r>
              <a:rPr lang="en-CA" sz="8000" dirty="0" smtClean="0">
                <a:latin typeface="Times New Roman" pitchFamily="18" charset="0"/>
                <a:cs typeface="Times New Roman" pitchFamily="18" charset="0"/>
              </a:rPr>
              <a:t>Origin of Country</a:t>
            </a:r>
            <a:endParaRPr lang="en-CA" sz="8000" dirty="0">
              <a:latin typeface="Times New Roman" pitchFamily="18" charset="0"/>
              <a:cs typeface="Times New Roman" pitchFamily="18" charset="0"/>
            </a:endParaRPr>
          </a:p>
        </p:txBody>
      </p:sp>
    </p:spTree>
    <p:extLst>
      <p:ext uri="{BB962C8B-B14F-4D97-AF65-F5344CB8AC3E}">
        <p14:creationId xmlns:p14="http://schemas.microsoft.com/office/powerpoint/2010/main" val="61305924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4"/>
                                        </p:tgtEl>
                                        <p:attrNameLst>
                                          <p:attrName>ppt_x</p:attrName>
                                          <p:attrName>ppt_y</p:attrName>
                                        </p:attrNameLst>
                                      </p:cBhvr>
                                    </p:animMotion>
                                    <p:animRot by="1500000">
                                      <p:cBhvr>
                                        <p:cTn id="14" dur="125" fill="hold">
                                          <p:stCondLst>
                                            <p:cond delay="0"/>
                                          </p:stCondLst>
                                        </p:cTn>
                                        <p:tgtEl>
                                          <p:spTgt spid="4"/>
                                        </p:tgtEl>
                                        <p:attrNameLst>
                                          <p:attrName>r</p:attrName>
                                        </p:attrNameLst>
                                      </p:cBhvr>
                                    </p:animRot>
                                    <p:animRot by="-1500000">
                                      <p:cBhvr>
                                        <p:cTn id="15" dur="125" fill="hold">
                                          <p:stCondLst>
                                            <p:cond delay="125"/>
                                          </p:stCondLst>
                                        </p:cTn>
                                        <p:tgtEl>
                                          <p:spTgt spid="4"/>
                                        </p:tgtEl>
                                        <p:attrNameLst>
                                          <p:attrName>r</p:attrName>
                                        </p:attrNameLst>
                                      </p:cBhvr>
                                    </p:animRot>
                                    <p:animRot by="-1500000">
                                      <p:cBhvr>
                                        <p:cTn id="16" dur="125" fill="hold">
                                          <p:stCondLst>
                                            <p:cond delay="250"/>
                                          </p:stCondLst>
                                        </p:cTn>
                                        <p:tgtEl>
                                          <p:spTgt spid="4"/>
                                        </p:tgtEl>
                                        <p:attrNameLst>
                                          <p:attrName>r</p:attrName>
                                        </p:attrNameLst>
                                      </p:cBhvr>
                                    </p:animRot>
                                    <p:animRot by="1500000">
                                      <p:cBhvr>
                                        <p:cTn id="17"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3730" r="3730"/>
          <a:stretch>
            <a:fillRect/>
          </a:stretch>
        </p:blipFill>
        <p:spPr>
          <a:xfrm>
            <a:off x="4283968" y="1143000"/>
            <a:ext cx="4306007" cy="3273149"/>
          </a:xfrm>
        </p:spPr>
      </p:pic>
      <p:sp>
        <p:nvSpPr>
          <p:cNvPr id="3" name="Text Placeholder 2"/>
          <p:cNvSpPr>
            <a:spLocks noGrp="1"/>
          </p:cNvSpPr>
          <p:nvPr>
            <p:ph type="body" sz="half" idx="2"/>
          </p:nvPr>
        </p:nvSpPr>
        <p:spPr/>
        <p:txBody>
          <a:bodyPr/>
          <a:lstStyle/>
          <a:p>
            <a:pPr lvl="0">
              <a:buClr>
                <a:srgbClr val="8BC9F7">
                  <a:lumMod val="75000"/>
                </a:srgbClr>
              </a:buClr>
            </a:pPr>
            <a:r>
              <a:rPr lang="en-CA" sz="1800" dirty="0">
                <a:solidFill>
                  <a:prstClr val="black">
                    <a:lumMod val="75000"/>
                    <a:lumOff val="25000"/>
                  </a:prstClr>
                </a:solidFill>
                <a:latin typeface="AR JULIAN" pitchFamily="2" charset="0"/>
              </a:rPr>
              <a:t>The many reason the snow leopards are endangered is because of humans capturing them for their fashionable skin. We kill them and take their coat for our fashion needs.</a:t>
            </a:r>
          </a:p>
          <a:p>
            <a:endParaRPr lang="en-CA" dirty="0"/>
          </a:p>
        </p:txBody>
      </p:sp>
      <p:sp>
        <p:nvSpPr>
          <p:cNvPr id="4" name="Title 3"/>
          <p:cNvSpPr>
            <a:spLocks noGrp="1"/>
          </p:cNvSpPr>
          <p:nvPr>
            <p:ph type="title"/>
          </p:nvPr>
        </p:nvSpPr>
        <p:spPr>
          <a:xfrm>
            <a:off x="0" y="4941168"/>
            <a:ext cx="9144000" cy="1224136"/>
          </a:xfrm>
        </p:spPr>
        <p:txBody>
          <a:bodyPr/>
          <a:lstStyle/>
          <a:p>
            <a:r>
              <a:rPr lang="en-CA" sz="7200" dirty="0" smtClean="0">
                <a:latin typeface="Times New Roman" pitchFamily="18" charset="0"/>
                <a:cs typeface="Times New Roman" pitchFamily="18" charset="0"/>
              </a:rPr>
              <a:t>Cause of Endangerment I</a:t>
            </a:r>
            <a:endParaRPr lang="en-CA" sz="7200" dirty="0">
              <a:latin typeface="Times New Roman" pitchFamily="18" charset="0"/>
              <a:cs typeface="Times New Roman" pitchFamily="18" charset="0"/>
            </a:endParaRPr>
          </a:p>
        </p:txBody>
      </p:sp>
    </p:spTree>
    <p:extLst>
      <p:ext uri="{BB962C8B-B14F-4D97-AF65-F5344CB8AC3E}">
        <p14:creationId xmlns:p14="http://schemas.microsoft.com/office/powerpoint/2010/main" val="157986311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77887" y="764704"/>
            <a:ext cx="3694114" cy="2408802"/>
          </a:xfrm>
        </p:spPr>
        <p:txBody>
          <a:bodyPr>
            <a:noAutofit/>
          </a:bodyPr>
          <a:lstStyle/>
          <a:p>
            <a:r>
              <a:rPr lang="en-CA" dirty="0">
                <a:solidFill>
                  <a:prstClr val="black">
                    <a:lumMod val="75000"/>
                    <a:lumOff val="25000"/>
                  </a:prstClr>
                </a:solidFill>
                <a:latin typeface="AR JULIAN" pitchFamily="2" charset="0"/>
              </a:rPr>
              <a:t>Climate change is also the cause of snow leopard endangerment.  Since climate change brings down the temperature, the snow lines are withdrawing, which send the leopard higher up the mountains. As the proceed higher up, the vegetation runs low which causes the prey to run low which involves in hard time finding </a:t>
            </a:r>
            <a:r>
              <a:rPr lang="en-CA" dirty="0" smtClean="0">
                <a:solidFill>
                  <a:prstClr val="black">
                    <a:lumMod val="75000"/>
                    <a:lumOff val="25000"/>
                  </a:prstClr>
                </a:solidFill>
                <a:latin typeface="AR JULIAN" pitchFamily="2" charset="0"/>
              </a:rPr>
              <a:t>food.</a:t>
            </a:r>
            <a:endParaRPr lang="en-CA" dirty="0">
              <a:latin typeface="AR JULIAN" pitchFamily="2" charset="0"/>
            </a:endParaRPr>
          </a:p>
        </p:txBody>
      </p:sp>
      <p:sp>
        <p:nvSpPr>
          <p:cNvPr id="4" name="Title 3"/>
          <p:cNvSpPr>
            <a:spLocks noGrp="1"/>
          </p:cNvSpPr>
          <p:nvPr>
            <p:ph type="title"/>
          </p:nvPr>
        </p:nvSpPr>
        <p:spPr>
          <a:xfrm>
            <a:off x="0" y="5013175"/>
            <a:ext cx="9144000" cy="1368153"/>
          </a:xfrm>
        </p:spPr>
        <p:txBody>
          <a:bodyPr/>
          <a:lstStyle/>
          <a:p>
            <a:r>
              <a:rPr lang="en-CA" sz="7200" dirty="0" smtClean="0">
                <a:latin typeface="Times New Roman" pitchFamily="18" charset="0"/>
                <a:cs typeface="Times New Roman" pitchFamily="18" charset="0"/>
              </a:rPr>
              <a:t>Cause of Endangerment II</a:t>
            </a:r>
            <a:endParaRPr lang="en-CA" sz="7200" dirty="0">
              <a:latin typeface="Times New Roman" pitchFamily="18" charset="0"/>
              <a:cs typeface="Times New Roman"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7239" r="7239"/>
          <a:stretch>
            <a:fillRect/>
          </a:stretch>
        </p:blipFill>
        <p:spPr>
          <a:xfrm>
            <a:off x="4351121" y="1143000"/>
            <a:ext cx="4238854" cy="3222104"/>
          </a:xfrm>
        </p:spPr>
      </p:pic>
    </p:spTree>
    <p:extLst>
      <p:ext uri="{BB962C8B-B14F-4D97-AF65-F5344CB8AC3E}">
        <p14:creationId xmlns:p14="http://schemas.microsoft.com/office/powerpoint/2010/main" val="8938381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9552" y="836712"/>
            <a:ext cx="4054154" cy="3024336"/>
          </a:xfrm>
        </p:spPr>
        <p:txBody>
          <a:bodyPr>
            <a:noAutofit/>
          </a:bodyPr>
          <a:lstStyle/>
          <a:p>
            <a:pPr marL="0" indent="0">
              <a:buNone/>
            </a:pPr>
            <a:r>
              <a:rPr lang="en-CA" dirty="0" smtClean="0">
                <a:latin typeface="AR JULIAN" pitchFamily="2" charset="0"/>
              </a:rPr>
              <a:t>We can help save the snow leopards by contributing to the organizations that support snow leopards such as WWF(world wide fund). We can also help by showing awareness for the hunting of snow leopards. If we stop hunting then we stop losing snow leopards. Also if we stop polluting which is causing global warming, then we won’t need to move the leopards higher into the mountains where they have no prey to feast on. We can make a difference, one person at time.</a:t>
            </a:r>
            <a:endParaRPr lang="en-CA" dirty="0">
              <a:latin typeface="AR JULIAN" pitchFamily="2" charset="0"/>
            </a:endParaRPr>
          </a:p>
        </p:txBody>
      </p:sp>
      <p:sp>
        <p:nvSpPr>
          <p:cNvPr id="4" name="Title 3"/>
          <p:cNvSpPr>
            <a:spLocks noGrp="1"/>
          </p:cNvSpPr>
          <p:nvPr>
            <p:ph type="title"/>
          </p:nvPr>
        </p:nvSpPr>
        <p:spPr>
          <a:xfrm>
            <a:off x="251520" y="5229200"/>
            <a:ext cx="8892480" cy="1296145"/>
          </a:xfrm>
        </p:spPr>
        <p:txBody>
          <a:bodyPr/>
          <a:lstStyle/>
          <a:p>
            <a:r>
              <a:rPr lang="en-CA" sz="7200" dirty="0" smtClean="0">
                <a:latin typeface="Times New Roman" pitchFamily="18" charset="0"/>
                <a:cs typeface="Times New Roman" pitchFamily="18" charset="0"/>
              </a:rPr>
              <a:t>Helpful Humans</a:t>
            </a:r>
            <a:endParaRPr lang="en-CA" sz="7200" dirty="0">
              <a:latin typeface="Times New Roman" pitchFamily="18" charset="0"/>
              <a:cs typeface="Times New Roman" pitchFamily="18" charset="0"/>
            </a:endParaRPr>
          </a:p>
        </p:txBody>
      </p:sp>
      <p:pic>
        <p:nvPicPr>
          <p:cNvPr id="15" name="Picture Placeholder 14"/>
          <p:cNvPicPr>
            <a:picLocks noGrp="1" noChangeAspect="1"/>
          </p:cNvPicPr>
          <p:nvPr>
            <p:ph type="pic" idx="1"/>
          </p:nvPr>
        </p:nvPicPr>
        <p:blipFill>
          <a:blip r:embed="rId2">
            <a:extLst>
              <a:ext uri="{28A0092B-C50C-407E-A947-70E740481C1C}">
                <a14:useLocalDpi xmlns:a14="http://schemas.microsoft.com/office/drawing/2010/main" val="0"/>
              </a:ext>
            </a:extLst>
          </a:blip>
          <a:srcRect l="660" r="660"/>
          <a:stretch>
            <a:fillRect/>
          </a:stretch>
        </p:blipFill>
        <p:spPr/>
      </p:pic>
    </p:spTree>
    <p:extLst>
      <p:ext uri="{BB962C8B-B14F-4D97-AF65-F5344CB8AC3E}">
        <p14:creationId xmlns:p14="http://schemas.microsoft.com/office/powerpoint/2010/main" val="42326287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lvl="0">
              <a:buClr>
                <a:srgbClr val="8BC9F7">
                  <a:lumMod val="75000"/>
                </a:srgbClr>
              </a:buClr>
            </a:pPr>
            <a:r>
              <a:rPr lang="en-CA" dirty="0">
                <a:gradFill>
                  <a:gsLst>
                    <a:gs pos="0">
                      <a:prstClr val="black"/>
                    </a:gs>
                    <a:gs pos="40000">
                      <a:prstClr val="black">
                        <a:lumMod val="75000"/>
                        <a:lumOff val="25000"/>
                      </a:prstClr>
                    </a:gs>
                    <a:gs pos="100000">
                      <a:srgbClr val="212745">
                        <a:alpha val="65000"/>
                      </a:srgbClr>
                    </a:gs>
                  </a:gsLst>
                  <a:lin ang="5400000" scaled="0"/>
                </a:gradFill>
                <a:latin typeface="AR JULIAN" pitchFamily="2" charset="0"/>
              </a:rPr>
              <a:t>Snow leopards can’t </a:t>
            </a:r>
            <a:r>
              <a:rPr lang="en-CA" dirty="0" smtClean="0">
                <a:gradFill>
                  <a:gsLst>
                    <a:gs pos="0">
                      <a:prstClr val="black"/>
                    </a:gs>
                    <a:gs pos="40000">
                      <a:prstClr val="black">
                        <a:lumMod val="75000"/>
                        <a:lumOff val="25000"/>
                      </a:prstClr>
                    </a:gs>
                    <a:gs pos="100000">
                      <a:srgbClr val="212745">
                        <a:alpha val="65000"/>
                      </a:srgbClr>
                    </a:gs>
                  </a:gsLst>
                  <a:lin ang="5400000" scaled="0"/>
                </a:gradFill>
                <a:latin typeface="AR JULIAN" pitchFamily="2" charset="0"/>
              </a:rPr>
              <a:t>roar</a:t>
            </a:r>
            <a:r>
              <a:rPr lang="en-CA" sz="2000" dirty="0">
                <a:gradFill>
                  <a:gsLst>
                    <a:gs pos="0">
                      <a:prstClr val="black"/>
                    </a:gs>
                    <a:gs pos="40000">
                      <a:prstClr val="black">
                        <a:lumMod val="75000"/>
                        <a:lumOff val="25000"/>
                      </a:prstClr>
                    </a:gs>
                    <a:gs pos="100000">
                      <a:srgbClr val="212745">
                        <a:alpha val="65000"/>
                      </a:srgbClr>
                    </a:gs>
                  </a:gsLst>
                  <a:lin ang="5400000" scaled="0"/>
                </a:gradFill>
                <a:latin typeface="AR JULIAN" pitchFamily="2" charset="0"/>
              </a:rPr>
              <a:t>!</a:t>
            </a:r>
          </a:p>
        </p:txBody>
      </p:sp>
      <p:sp>
        <p:nvSpPr>
          <p:cNvPr id="7" name="Text Placeholder 6"/>
          <p:cNvSpPr>
            <a:spLocks noGrp="1"/>
          </p:cNvSpPr>
          <p:nvPr>
            <p:ph type="body" sz="quarter" idx="3"/>
          </p:nvPr>
        </p:nvSpPr>
        <p:spPr>
          <a:xfrm>
            <a:off x="4633446" y="476672"/>
            <a:ext cx="3610961" cy="880756"/>
          </a:xfrm>
        </p:spPr>
        <p:txBody>
          <a:bodyPr/>
          <a:lstStyle/>
          <a:p>
            <a:pPr lvl="0">
              <a:buClr>
                <a:srgbClr val="8BC9F7">
                  <a:lumMod val="75000"/>
                </a:srgbClr>
              </a:buClr>
            </a:pPr>
            <a:r>
              <a:rPr lang="en-CA" dirty="0">
                <a:gradFill>
                  <a:gsLst>
                    <a:gs pos="0">
                      <a:prstClr val="black"/>
                    </a:gs>
                    <a:gs pos="40000">
                      <a:prstClr val="black">
                        <a:lumMod val="75000"/>
                        <a:lumOff val="25000"/>
                      </a:prstClr>
                    </a:gs>
                    <a:gs pos="100000">
                      <a:srgbClr val="212745">
                        <a:alpha val="65000"/>
                      </a:srgbClr>
                    </a:gs>
                  </a:gsLst>
                  <a:lin ang="5400000" scaled="0"/>
                </a:gradFill>
                <a:latin typeface="AR JULIAN" pitchFamily="2" charset="0"/>
              </a:rPr>
              <a:t>Snow leopards are born in fur lined </a:t>
            </a:r>
            <a:r>
              <a:rPr lang="en-CA" dirty="0" smtClean="0">
                <a:gradFill>
                  <a:gsLst>
                    <a:gs pos="0">
                      <a:prstClr val="black"/>
                    </a:gs>
                    <a:gs pos="40000">
                      <a:prstClr val="black">
                        <a:lumMod val="75000"/>
                        <a:lumOff val="25000"/>
                      </a:prstClr>
                    </a:gs>
                    <a:gs pos="100000">
                      <a:srgbClr val="212745">
                        <a:alpha val="65000"/>
                      </a:srgbClr>
                    </a:gs>
                  </a:gsLst>
                  <a:lin ang="5400000" scaled="0"/>
                </a:gradFill>
                <a:latin typeface="AR JULIAN" pitchFamily="2" charset="0"/>
              </a:rPr>
              <a:t>dens</a:t>
            </a:r>
            <a:endParaRPr lang="en-CA" dirty="0">
              <a:gradFill>
                <a:gsLst>
                  <a:gs pos="0">
                    <a:prstClr val="black"/>
                  </a:gs>
                  <a:gs pos="40000">
                    <a:prstClr val="black">
                      <a:lumMod val="75000"/>
                      <a:lumOff val="25000"/>
                    </a:prstClr>
                  </a:gs>
                  <a:gs pos="100000">
                    <a:srgbClr val="212745">
                      <a:alpha val="65000"/>
                    </a:srgbClr>
                  </a:gs>
                </a:gsLst>
                <a:lin ang="5400000" scaled="0"/>
              </a:gradFill>
              <a:latin typeface="AR JULIAN" pitchFamily="2" charset="0"/>
            </a:endParaRPr>
          </a:p>
        </p:txBody>
      </p:sp>
      <p:sp>
        <p:nvSpPr>
          <p:cNvPr id="4" name="Title 3"/>
          <p:cNvSpPr>
            <a:spLocks noGrp="1"/>
          </p:cNvSpPr>
          <p:nvPr>
            <p:ph type="title"/>
          </p:nvPr>
        </p:nvSpPr>
        <p:spPr/>
        <p:txBody>
          <a:bodyPr/>
          <a:lstStyle/>
          <a:p>
            <a:r>
              <a:rPr lang="en-CA" sz="7200" dirty="0" smtClean="0">
                <a:latin typeface="Times New Roman" pitchFamily="18" charset="0"/>
                <a:cs typeface="Times New Roman" pitchFamily="18" charset="0"/>
              </a:rPr>
              <a:t>Fun Facts</a:t>
            </a:r>
            <a:endParaRPr lang="en-CA" sz="7200" dirty="0">
              <a:latin typeface="Times New Roman" pitchFamily="18" charset="0"/>
              <a:cs typeface="Times New Roman" pitchFamily="18" charset="0"/>
            </a:endParaRPr>
          </a:p>
        </p:txBody>
      </p:sp>
      <p:pic>
        <p:nvPicPr>
          <p:cNvPr id="9"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6615" y="2102167"/>
            <a:ext cx="3677123" cy="1470849"/>
          </a:xfrm>
        </p:spPr>
      </p:pic>
      <p:pic>
        <p:nvPicPr>
          <p:cNvPr id="10" name="Content Placeholder 12"/>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1431608"/>
            <a:ext cx="3346450" cy="2677160"/>
          </a:xfrm>
        </p:spPr>
      </p:pic>
    </p:spTree>
    <p:extLst>
      <p:ext uri="{BB962C8B-B14F-4D97-AF65-F5344CB8AC3E}">
        <p14:creationId xmlns:p14="http://schemas.microsoft.com/office/powerpoint/2010/main" val="157624526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buClr>
                <a:srgbClr val="8BC9F7">
                  <a:lumMod val="75000"/>
                </a:srgbClr>
              </a:buClr>
            </a:pPr>
            <a:r>
              <a:rPr lang="en-CA" dirty="0" smtClean="0">
                <a:gradFill>
                  <a:gsLst>
                    <a:gs pos="0">
                      <a:prstClr val="black"/>
                    </a:gs>
                    <a:gs pos="40000">
                      <a:prstClr val="black">
                        <a:lumMod val="75000"/>
                        <a:lumOff val="25000"/>
                      </a:prstClr>
                    </a:gs>
                    <a:gs pos="100000">
                      <a:srgbClr val="212745">
                        <a:alpha val="65000"/>
                      </a:srgbClr>
                    </a:gs>
                  </a:gsLst>
                  <a:lin ang="5400000" scaled="0"/>
                </a:gradFill>
                <a:latin typeface="AR JULIAN" pitchFamily="2" charset="0"/>
              </a:rPr>
              <a:t> </a:t>
            </a:r>
            <a:r>
              <a:rPr lang="en-CA" dirty="0">
                <a:gradFill>
                  <a:gsLst>
                    <a:gs pos="0">
                      <a:prstClr val="black"/>
                    </a:gs>
                    <a:gs pos="40000">
                      <a:prstClr val="black">
                        <a:lumMod val="75000"/>
                        <a:lumOff val="25000"/>
                      </a:prstClr>
                    </a:gs>
                    <a:gs pos="100000">
                      <a:srgbClr val="212745">
                        <a:alpha val="65000"/>
                      </a:srgbClr>
                    </a:gs>
                  </a:gsLst>
                  <a:lin ang="5400000" scaled="0"/>
                </a:gradFill>
                <a:latin typeface="AR JULIAN" pitchFamily="2" charset="0"/>
              </a:rPr>
              <a:t>are </a:t>
            </a:r>
            <a:r>
              <a:rPr lang="en-CA" dirty="0" smtClean="0">
                <a:gradFill>
                  <a:gsLst>
                    <a:gs pos="0">
                      <a:prstClr val="black"/>
                    </a:gs>
                    <a:gs pos="40000">
                      <a:prstClr val="black">
                        <a:lumMod val="75000"/>
                        <a:lumOff val="25000"/>
                      </a:prstClr>
                    </a:gs>
                    <a:gs pos="100000">
                      <a:srgbClr val="212745">
                        <a:alpha val="65000"/>
                      </a:srgbClr>
                    </a:gs>
                  </a:gsLst>
                  <a:lin ang="5400000" scaled="0"/>
                </a:gradFill>
                <a:latin typeface="AR JULIAN" pitchFamily="2" charset="0"/>
              </a:rPr>
              <a:t>born blind!</a:t>
            </a:r>
            <a:endParaRPr lang="en-CA" dirty="0">
              <a:gradFill>
                <a:gsLst>
                  <a:gs pos="0">
                    <a:prstClr val="black"/>
                  </a:gs>
                  <a:gs pos="40000">
                    <a:prstClr val="black">
                      <a:lumMod val="75000"/>
                      <a:lumOff val="25000"/>
                    </a:prstClr>
                  </a:gs>
                  <a:gs pos="100000">
                    <a:srgbClr val="212745">
                      <a:alpha val="65000"/>
                    </a:srgbClr>
                  </a:gs>
                </a:gsLst>
                <a:lin ang="5400000" scaled="0"/>
              </a:gradFill>
              <a:latin typeface="AR JULIAN" pitchFamily="2" charset="0"/>
            </a:endParaRPr>
          </a:p>
        </p:txBody>
      </p:sp>
      <p:sp>
        <p:nvSpPr>
          <p:cNvPr id="4" name="Text Placeholder 3"/>
          <p:cNvSpPr>
            <a:spLocks noGrp="1"/>
          </p:cNvSpPr>
          <p:nvPr>
            <p:ph type="body" sz="quarter" idx="3"/>
          </p:nvPr>
        </p:nvSpPr>
        <p:spPr/>
        <p:txBody>
          <a:bodyPr/>
          <a:lstStyle/>
          <a:p>
            <a:pPr lvl="0">
              <a:buClr>
                <a:srgbClr val="8BC9F7">
                  <a:lumMod val="75000"/>
                </a:srgbClr>
              </a:buClr>
            </a:pPr>
            <a:r>
              <a:rPr lang="en-CA" dirty="0" smtClean="0">
                <a:gradFill>
                  <a:gsLst>
                    <a:gs pos="0">
                      <a:prstClr val="black"/>
                    </a:gs>
                    <a:gs pos="40000">
                      <a:prstClr val="black">
                        <a:lumMod val="75000"/>
                        <a:lumOff val="25000"/>
                      </a:prstClr>
                    </a:gs>
                    <a:gs pos="100000">
                      <a:srgbClr val="212745">
                        <a:alpha val="65000"/>
                      </a:srgbClr>
                    </a:gs>
                  </a:gsLst>
                  <a:lin ang="5400000" scaled="0"/>
                </a:gradFill>
                <a:latin typeface="AR JULIAN" pitchFamily="2" charset="0"/>
              </a:rPr>
              <a:t>Their tails are as long as they are</a:t>
            </a:r>
            <a:endParaRPr lang="en-CA" dirty="0">
              <a:gradFill>
                <a:gsLst>
                  <a:gs pos="0">
                    <a:prstClr val="black"/>
                  </a:gs>
                  <a:gs pos="40000">
                    <a:prstClr val="black">
                      <a:lumMod val="75000"/>
                      <a:lumOff val="25000"/>
                    </a:prstClr>
                  </a:gs>
                  <a:gs pos="100000">
                    <a:srgbClr val="212745">
                      <a:alpha val="65000"/>
                    </a:srgbClr>
                  </a:gs>
                </a:gsLst>
                <a:lin ang="5400000" scaled="0"/>
              </a:gradFill>
              <a:latin typeface="AR JULIAN" pitchFamily="2" charset="0"/>
            </a:endParaRPr>
          </a:p>
        </p:txBody>
      </p:sp>
      <p:sp>
        <p:nvSpPr>
          <p:cNvPr id="6" name="Title 5"/>
          <p:cNvSpPr>
            <a:spLocks noGrp="1"/>
          </p:cNvSpPr>
          <p:nvPr>
            <p:ph type="title"/>
          </p:nvPr>
        </p:nvSpPr>
        <p:spPr/>
        <p:txBody>
          <a:bodyPr/>
          <a:lstStyle/>
          <a:p>
            <a:r>
              <a:rPr lang="en-CA" sz="7200" dirty="0" smtClean="0">
                <a:latin typeface="Times New Roman" pitchFamily="18" charset="0"/>
                <a:cs typeface="Times New Roman" pitchFamily="18" charset="0"/>
              </a:rPr>
              <a:t>Fun facts</a:t>
            </a:r>
            <a:endParaRPr lang="en-CA" sz="7200" dirty="0">
              <a:latin typeface="Times New Roman" pitchFamily="18" charset="0"/>
              <a:cs typeface="Times New Roman" pitchFamily="18" charset="0"/>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155700" y="1661456"/>
            <a:ext cx="3348038" cy="222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5025" y="1814831"/>
            <a:ext cx="3346450" cy="1910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962656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Custom 13">
      <a:dk1>
        <a:sysClr val="windowText" lastClr="000000"/>
      </a:dk1>
      <a:lt1>
        <a:sysClr val="window" lastClr="FFFFFF"/>
      </a:lt1>
      <a:dk2>
        <a:srgbClr val="212745"/>
      </a:dk2>
      <a:lt2>
        <a:srgbClr val="0D78C9"/>
      </a:lt2>
      <a:accent1>
        <a:srgbClr val="4E67C8"/>
      </a:accent1>
      <a:accent2>
        <a:srgbClr val="5ECCF3"/>
      </a:accent2>
      <a:accent3>
        <a:srgbClr val="0D78C9"/>
      </a:accent3>
      <a:accent4>
        <a:srgbClr val="5DCEAF"/>
      </a:accent4>
      <a:accent5>
        <a:srgbClr val="063C64"/>
      </a:accent5>
      <a:accent6>
        <a:srgbClr val="8BC9F7"/>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1540</TotalTime>
  <Words>291</Words>
  <Application>Microsoft Office PowerPoint</Application>
  <PresentationFormat>On-screen Show (4:3)</PresentationFormat>
  <Paragraphs>39</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Slipstream</vt:lpstr>
      <vt:lpstr>  Buckle you seat belts for we are going to discover a whole different world of leopards and our threats to them.</vt:lpstr>
      <vt:lpstr>     Snow Leopards</vt:lpstr>
      <vt:lpstr>Habitat</vt:lpstr>
      <vt:lpstr>                        Origin of Country</vt:lpstr>
      <vt:lpstr>Cause of Endangerment I</vt:lpstr>
      <vt:lpstr>Cause of Endangerment II</vt:lpstr>
      <vt:lpstr>Helpful Humans</vt:lpstr>
      <vt:lpstr>Fun Facts</vt:lpstr>
      <vt:lpstr>Fun facts</vt:lpstr>
      <vt:lpstr>Fun facts</vt:lpstr>
      <vt:lpstr>    Work cited page </vt:lpstr>
      <vt:lpstr>Hope you enjoyed you trip! Thanks for coming!   ~Firdous Fatima Kareemuddin 7B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Snow leopards</dc:title>
  <dc:creator>Hajira</dc:creator>
  <cp:lastModifiedBy>Hajira</cp:lastModifiedBy>
  <cp:revision>13</cp:revision>
  <dcterms:created xsi:type="dcterms:W3CDTF">2014-10-18T21:22:52Z</dcterms:created>
  <dcterms:modified xsi:type="dcterms:W3CDTF">2014-10-19T23:03:16Z</dcterms:modified>
</cp:coreProperties>
</file>