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6" r:id="rId19"/>
    <p:sldId id="274" r:id="rId20"/>
    <p:sldId id="275" r:id="rId21"/>
    <p:sldId id="273"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3E1656-4548-4A86-A766-2AEE89ACA839}" type="datetimeFigureOut">
              <a:rPr lang="en-CA" smtClean="0"/>
              <a:t>18/10/2014</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996557-AC65-4A76-A8C7-104F5171E8C6}" type="slidenum">
              <a:rPr lang="en-CA" smtClean="0"/>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CC996557-AC65-4A76-A8C7-104F5171E8C6}" type="slidenum">
              <a:rPr lang="en-CA" smtClean="0"/>
              <a:t>1</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7ACE34BC-521E-4DE5-A1F6-BF05F53C5525}" type="datetimeFigureOut">
              <a:rPr lang="en-CA" smtClean="0"/>
              <a:t>18/10/2014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D22ABA-CF6B-4A19-A46C-7842A746C23A}" type="slidenum">
              <a:rPr lang="en-CA" smtClean="0"/>
              <a:t>‹#›</a:t>
            </a:fld>
            <a:endParaRPr lang="en-CA"/>
          </a:p>
        </p:txBody>
      </p:sp>
    </p:spTree>
  </p:cSld>
  <p:clrMapOvr>
    <a:masterClrMapping/>
  </p:clrMapOvr>
  <p:transition spd="slow">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ACE34BC-521E-4DE5-A1F6-BF05F53C5525}" type="datetimeFigureOut">
              <a:rPr lang="en-CA" smtClean="0"/>
              <a:t>18/10/2014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D22ABA-CF6B-4A19-A46C-7842A746C23A}" type="slidenum">
              <a:rPr lang="en-CA" smtClean="0"/>
              <a:t>‹#›</a:t>
            </a:fld>
            <a:endParaRPr lang="en-CA"/>
          </a:p>
        </p:txBody>
      </p:sp>
    </p:spTree>
  </p:cSld>
  <p:clrMapOvr>
    <a:masterClrMapping/>
  </p:clrMapOvr>
  <p:transition spd="slow">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ACE34BC-521E-4DE5-A1F6-BF05F53C5525}" type="datetimeFigureOut">
              <a:rPr lang="en-CA" smtClean="0"/>
              <a:t>18/10/2014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D22ABA-CF6B-4A19-A46C-7842A746C23A}" type="slidenum">
              <a:rPr lang="en-CA" smtClean="0"/>
              <a:t>‹#›</a:t>
            </a:fld>
            <a:endParaRPr lang="en-CA"/>
          </a:p>
        </p:txBody>
      </p:sp>
    </p:spTree>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ACE34BC-521E-4DE5-A1F6-BF05F53C5525}" type="datetimeFigureOut">
              <a:rPr lang="en-CA" smtClean="0"/>
              <a:t>18/10/2014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D22ABA-CF6B-4A19-A46C-7842A746C23A}" type="slidenum">
              <a:rPr lang="en-CA" smtClean="0"/>
              <a:t>‹#›</a:t>
            </a:fld>
            <a:endParaRPr lang="en-CA"/>
          </a:p>
        </p:txBody>
      </p:sp>
    </p:spTree>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CE34BC-521E-4DE5-A1F6-BF05F53C5525}" type="datetimeFigureOut">
              <a:rPr lang="en-CA" smtClean="0"/>
              <a:t>18/10/2014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D22ABA-CF6B-4A19-A46C-7842A746C23A}" type="slidenum">
              <a:rPr lang="en-CA" smtClean="0"/>
              <a:t>‹#›</a:t>
            </a:fld>
            <a:endParaRPr lang="en-CA"/>
          </a:p>
        </p:txBody>
      </p:sp>
    </p:spTree>
  </p:cSld>
  <p:clrMapOvr>
    <a:masterClrMapping/>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7ACE34BC-521E-4DE5-A1F6-BF05F53C5525}" type="datetimeFigureOut">
              <a:rPr lang="en-CA" smtClean="0"/>
              <a:t>18/10/2014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4D22ABA-CF6B-4A19-A46C-7842A746C23A}" type="slidenum">
              <a:rPr lang="en-CA" smtClean="0"/>
              <a:t>‹#›</a:t>
            </a:fld>
            <a:endParaRPr lang="en-CA"/>
          </a:p>
        </p:txBody>
      </p:sp>
    </p:spTree>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7ACE34BC-521E-4DE5-A1F6-BF05F53C5525}" type="datetimeFigureOut">
              <a:rPr lang="en-CA" smtClean="0"/>
              <a:t>18/10/2014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4D22ABA-CF6B-4A19-A46C-7842A746C23A}" type="slidenum">
              <a:rPr lang="en-CA" smtClean="0"/>
              <a:t>‹#›</a:t>
            </a:fld>
            <a:endParaRPr lang="en-CA"/>
          </a:p>
        </p:txBody>
      </p:sp>
    </p:spTree>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7ACE34BC-521E-4DE5-A1F6-BF05F53C5525}" type="datetimeFigureOut">
              <a:rPr lang="en-CA" smtClean="0"/>
              <a:t>18/10/2014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4D22ABA-CF6B-4A19-A46C-7842A746C23A}" type="slidenum">
              <a:rPr lang="en-CA" smtClean="0"/>
              <a:t>‹#›</a:t>
            </a:fld>
            <a:endParaRPr lang="en-CA"/>
          </a:p>
        </p:txBody>
      </p:sp>
    </p:spTree>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CE34BC-521E-4DE5-A1F6-BF05F53C5525}" type="datetimeFigureOut">
              <a:rPr lang="en-CA" smtClean="0"/>
              <a:t>18/10/2014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4D22ABA-CF6B-4A19-A46C-7842A746C23A}" type="slidenum">
              <a:rPr lang="en-CA" smtClean="0"/>
              <a:t>‹#›</a:t>
            </a:fld>
            <a:endParaRPr lang="en-CA"/>
          </a:p>
        </p:txBody>
      </p:sp>
    </p:spTree>
  </p:cSld>
  <p:clrMapOvr>
    <a:masterClrMapping/>
  </p:clrMapOvr>
  <p:transitio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CE34BC-521E-4DE5-A1F6-BF05F53C5525}" type="datetimeFigureOut">
              <a:rPr lang="en-CA" smtClean="0"/>
              <a:t>18/10/2014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4D22ABA-CF6B-4A19-A46C-7842A746C23A}" type="slidenum">
              <a:rPr lang="en-CA" smtClean="0"/>
              <a:t>‹#›</a:t>
            </a:fld>
            <a:endParaRPr lang="en-CA"/>
          </a:p>
        </p:txBody>
      </p:sp>
    </p:spTree>
  </p:cSld>
  <p:clrMapOvr>
    <a:masterClrMapping/>
  </p:clrMapOvr>
  <p:transitio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CE34BC-521E-4DE5-A1F6-BF05F53C5525}" type="datetimeFigureOut">
              <a:rPr lang="en-CA" smtClean="0"/>
              <a:t>18/10/2014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4D22ABA-CF6B-4A19-A46C-7842A746C23A}" type="slidenum">
              <a:rPr lang="en-CA" smtClean="0"/>
              <a:t>‹#›</a:t>
            </a:fld>
            <a:endParaRPr lang="en-CA"/>
          </a:p>
        </p:txBody>
      </p:sp>
    </p:spTree>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CE34BC-521E-4DE5-A1F6-BF05F53C5525}" type="datetimeFigureOut">
              <a:rPr lang="en-CA" smtClean="0"/>
              <a:t>18/10/2014</a:t>
            </a:fld>
            <a:endParaRPr lang="en-CA"/>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D22ABA-CF6B-4A19-A46C-7842A746C23A}"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thruBlk="1"/>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59356" y="3228945"/>
            <a:ext cx="5225291" cy="561692"/>
          </a:xfrm>
          <a:prstGeom prst="rect">
            <a:avLst/>
          </a:prstGeom>
          <a:noFill/>
        </p:spPr>
        <p:txBody>
          <a:bodyPr wrap="square" rtlCol="0">
            <a:spAutoFit/>
          </a:bodyPr>
          <a:lstStyle/>
          <a:p>
            <a:pPr algn="ctr"/>
            <a:r>
              <a:rPr lang="en-CA" sz="3050" dirty="0" smtClean="0">
                <a:latin typeface="Maiandra GD" pitchFamily="34" charset="0"/>
                <a:ea typeface="Tahoma" pitchFamily="34" charset="0"/>
                <a:cs typeface="Microsoft Sans Serif" pitchFamily="34" charset="0"/>
              </a:rPr>
              <a:t>The Black Panther</a:t>
            </a:r>
            <a:endParaRPr lang="en-CA" sz="3050" dirty="0">
              <a:latin typeface="Maiandra GD" pitchFamily="34" charset="0"/>
              <a:ea typeface="Tahoma" pitchFamily="34" charset="0"/>
              <a:cs typeface="Microsoft Sans Serif" pitchFamily="34" charset="0"/>
            </a:endParaRPr>
          </a:p>
        </p:txBody>
      </p:sp>
    </p:spTree>
  </p:cSld>
  <p:clrMapOvr>
    <a:masterClrMapping/>
  </p:clrMapOvr>
  <p:transition spd="slow" advTm="1700">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noAutofit/>
          </a:bodyPr>
          <a:lstStyle/>
          <a:p>
            <a:r>
              <a:rPr lang="en-CA" sz="3050" dirty="0" smtClean="0">
                <a:latin typeface="Candara" pitchFamily="34" charset="0"/>
              </a:rPr>
              <a:t> An adult Panther is </a:t>
            </a:r>
            <a:r>
              <a:rPr lang="en-CA" sz="3050" dirty="0">
                <a:latin typeface="Candara" pitchFamily="34" charset="0"/>
              </a:rPr>
              <a:t>7-8 feet in length and weighs between 100-250 pounds.</a:t>
            </a:r>
            <a:br>
              <a:rPr lang="en-CA" sz="3050" dirty="0">
                <a:latin typeface="Candara" pitchFamily="34" charset="0"/>
              </a:rPr>
            </a:br>
            <a:endParaRPr lang="en-CA" sz="3050" dirty="0">
              <a:latin typeface="Candara" pitchFamily="34" charset="0"/>
            </a:endParaRPr>
          </a:p>
        </p:txBody>
      </p:sp>
    </p:spTree>
  </p:cSld>
  <p:clrMapOvr>
    <a:masterClrMapping/>
  </p:clrMapOvr>
  <p:transition spd="slow" advTm="2870">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normAutofit/>
          </a:bodyPr>
          <a:lstStyle/>
          <a:p>
            <a:r>
              <a:rPr lang="en-CA" sz="3050" dirty="0" smtClean="0">
                <a:latin typeface="Candara" pitchFamily="34" charset="0"/>
              </a:rPr>
              <a:t>In the wild, Panthers can live up to 12 years, and in captivity up to 20 </a:t>
            </a:r>
            <a:endParaRPr lang="en-CA" sz="3050" dirty="0">
              <a:latin typeface="Candara" pitchFamily="34" charset="0"/>
            </a:endParaRPr>
          </a:p>
        </p:txBody>
      </p:sp>
    </p:spTree>
  </p:cSld>
  <p:clrMapOvr>
    <a:masterClrMapping/>
  </p:clrMapOvr>
  <p:transition spd="slow" advTm="2762">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normAutofit/>
          </a:bodyPr>
          <a:lstStyle/>
          <a:p>
            <a:r>
              <a:rPr lang="en-CA" sz="3050" dirty="0" smtClean="0">
                <a:latin typeface="Candara" pitchFamily="34" charset="0"/>
              </a:rPr>
              <a:t>A Panther </a:t>
            </a:r>
            <a:r>
              <a:rPr lang="en-CA" sz="3050" dirty="0">
                <a:latin typeface="Candara" pitchFamily="34" charset="0"/>
              </a:rPr>
              <a:t>can leap up to 20 </a:t>
            </a:r>
            <a:r>
              <a:rPr lang="en-CA" sz="3050" dirty="0" smtClean="0">
                <a:latin typeface="Candara" pitchFamily="34" charset="0"/>
              </a:rPr>
              <a:t>feet (6.06 meters)</a:t>
            </a:r>
            <a:r>
              <a:rPr lang="en-CA" sz="3050" dirty="0">
                <a:latin typeface="Candara" pitchFamily="34" charset="0"/>
              </a:rPr>
              <a:t/>
            </a:r>
            <a:br>
              <a:rPr lang="en-CA" sz="3050" dirty="0">
                <a:latin typeface="Candara" pitchFamily="34" charset="0"/>
              </a:rPr>
            </a:br>
            <a:endParaRPr lang="en-CA" sz="3050" dirty="0">
              <a:latin typeface="Candara" pitchFamily="34" charset="0"/>
            </a:endParaRPr>
          </a:p>
        </p:txBody>
      </p:sp>
    </p:spTree>
  </p:cSld>
  <p:clrMapOvr>
    <a:masterClrMapping/>
  </p:clrMapOvr>
  <p:transition spd="slow" advTm="2262">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normAutofit fontScale="90000"/>
          </a:bodyPr>
          <a:lstStyle/>
          <a:p>
            <a:r>
              <a:rPr lang="en-CA" sz="3400" dirty="0" smtClean="0">
                <a:latin typeface="Candara" pitchFamily="34" charset="0"/>
              </a:rPr>
              <a:t>Since there are only 85 to 90 left, one square meter of fur from this animal could cost up to $ 400,000. Some really </a:t>
            </a:r>
            <a:r>
              <a:rPr lang="en-CA" sz="3400" dirty="0">
                <a:latin typeface="Candara" pitchFamily="34" charset="0"/>
              </a:rPr>
              <a:t>rich poachers are hunting this animal for their fur. Due to this, they are becoming endangered. Around 45 are being kept in animal care institutions, but even </a:t>
            </a:r>
            <a:r>
              <a:rPr lang="en-CA" sz="3400" dirty="0" smtClean="0">
                <a:latin typeface="Candara" pitchFamily="34" charset="0"/>
              </a:rPr>
              <a:t>this won’t </a:t>
            </a:r>
            <a:r>
              <a:rPr lang="en-CA" sz="3400" dirty="0">
                <a:latin typeface="Candara" pitchFamily="34" charset="0"/>
              </a:rPr>
              <a:t>help when </a:t>
            </a:r>
            <a:r>
              <a:rPr lang="en-CA" sz="3400" dirty="0" smtClean="0">
                <a:latin typeface="Candara" pitchFamily="34" charset="0"/>
              </a:rPr>
              <a:t>it’s </a:t>
            </a:r>
            <a:r>
              <a:rPr lang="en-CA" sz="3400" dirty="0">
                <a:latin typeface="Candara" pitchFamily="34" charset="0"/>
              </a:rPr>
              <a:t>too late.</a:t>
            </a:r>
            <a:r>
              <a:rPr lang="en-CA" dirty="0"/>
              <a:t/>
            </a:r>
            <a:br>
              <a:rPr lang="en-CA" dirty="0"/>
            </a:br>
            <a:endParaRPr lang="en-CA" dirty="0"/>
          </a:p>
        </p:txBody>
      </p:sp>
    </p:spTree>
  </p:cSld>
  <p:clrMapOvr>
    <a:masterClrMapping/>
  </p:clrMapOvr>
  <p:transition spd="slow" advTm="13744">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normAutofit fontScale="90000"/>
          </a:bodyPr>
          <a:lstStyle/>
          <a:p>
            <a:r>
              <a:rPr lang="en-CA" sz="3400" dirty="0">
                <a:latin typeface="Candara" pitchFamily="34" charset="0"/>
              </a:rPr>
              <a:t>One way humans can protect these animals is to stop illegal poaching. By doing this, we can raise their number </a:t>
            </a:r>
            <a:r>
              <a:rPr lang="en-CA" sz="3400" dirty="0" smtClean="0">
                <a:latin typeface="Candara" pitchFamily="34" charset="0"/>
              </a:rPr>
              <a:t>significantly.</a:t>
            </a:r>
            <a:r>
              <a:rPr lang="en-CA" dirty="0"/>
              <a:t/>
            </a:r>
            <a:br>
              <a:rPr lang="en-CA" dirty="0"/>
            </a:br>
            <a:endParaRPr lang="en-CA" dirty="0"/>
          </a:p>
        </p:txBody>
      </p:sp>
    </p:spTree>
  </p:cSld>
  <p:clrMapOvr>
    <a:masterClrMapping/>
  </p:clrMapOvr>
  <p:transition spd="slow" advTm="3291">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normAutofit fontScale="90000"/>
          </a:bodyPr>
          <a:lstStyle/>
          <a:p>
            <a:r>
              <a:rPr lang="en-CA" sz="3400" dirty="0">
                <a:latin typeface="Candara" pitchFamily="34" charset="0"/>
              </a:rPr>
              <a:t>Another way that humans can help is to stop gas pollution. This can also </a:t>
            </a:r>
            <a:r>
              <a:rPr lang="en-CA" sz="3400" dirty="0" smtClean="0">
                <a:latin typeface="Candara" pitchFamily="34" charset="0"/>
              </a:rPr>
              <a:t>help greatly.</a:t>
            </a:r>
            <a:r>
              <a:rPr lang="en-CA" dirty="0"/>
              <a:t/>
            </a:r>
            <a:br>
              <a:rPr lang="en-CA" dirty="0"/>
            </a:br>
            <a:endParaRPr lang="en-CA" dirty="0"/>
          </a:p>
        </p:txBody>
      </p:sp>
    </p:spTree>
  </p:cSld>
  <p:clrMapOvr>
    <a:masterClrMapping/>
  </p:clrMapOvr>
  <p:transition spd="slow" advTm="2496">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normAutofit fontScale="90000"/>
          </a:bodyPr>
          <a:lstStyle/>
          <a:p>
            <a:r>
              <a:rPr lang="en-CA" sz="3400" dirty="0">
                <a:latin typeface="Candara" pitchFamily="34" charset="0"/>
              </a:rPr>
              <a:t>Finally, some farmers who live near the area should stop setting poison gas traps and even spring attack </a:t>
            </a:r>
            <a:r>
              <a:rPr lang="en-CA" sz="3400" dirty="0" smtClean="0">
                <a:latin typeface="Candara" pitchFamily="34" charset="0"/>
              </a:rPr>
              <a:t>traps.</a:t>
            </a:r>
            <a:r>
              <a:rPr lang="en-CA" dirty="0"/>
              <a:t/>
            </a:r>
            <a:br>
              <a:rPr lang="en-CA" dirty="0"/>
            </a:br>
            <a:endParaRPr lang="en-CA" dirty="0"/>
          </a:p>
        </p:txBody>
      </p:sp>
    </p:spTree>
  </p:cSld>
  <p:clrMapOvr>
    <a:masterClrMapping/>
  </p:clrMapOvr>
  <p:transition spd="slow" advTm="3931">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normAutofit/>
          </a:bodyPr>
          <a:lstStyle/>
          <a:p>
            <a:r>
              <a:rPr lang="en-CA" sz="3050" dirty="0" smtClean="0">
                <a:latin typeface="Candara" pitchFamily="34" charset="0"/>
              </a:rPr>
              <a:t>Now, for the pictures...</a:t>
            </a:r>
            <a:endParaRPr lang="en-CA" sz="3050" dirty="0">
              <a:latin typeface="Candara" pitchFamily="34" charset="0"/>
            </a:endParaRPr>
          </a:p>
        </p:txBody>
      </p:sp>
    </p:spTree>
  </p:cSld>
  <p:clrMapOvr>
    <a:masterClrMapping/>
  </p:clrMapOvr>
  <p:transition spd="slow" advTm="1358">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C:\Users\ainee\Documents\ggggggggggggggggggg.jpg"/>
          <p:cNvPicPr>
            <a:picLocks noChangeAspect="1" noChangeArrowheads="1"/>
          </p:cNvPicPr>
          <p:nvPr/>
        </p:nvPicPr>
        <p:blipFill>
          <a:blip r:embed="rId2" cstate="print"/>
          <a:srcRect/>
          <a:stretch>
            <a:fillRect/>
          </a:stretch>
        </p:blipFill>
        <p:spPr bwMode="auto">
          <a:xfrm>
            <a:off x="1619251" y="476250"/>
            <a:ext cx="5905500" cy="59055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advTm="1638">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C:\Users\ainee\Documents\ddddddddddddddddddddddd.jpg"/>
          <p:cNvPicPr>
            <a:picLocks noChangeAspect="1" noChangeArrowheads="1"/>
          </p:cNvPicPr>
          <p:nvPr/>
        </p:nvPicPr>
        <p:blipFill>
          <a:blip r:embed="rId2" cstate="print"/>
          <a:srcRect/>
          <a:stretch>
            <a:fillRect/>
          </a:stretch>
        </p:blipFill>
        <p:spPr bwMode="auto">
          <a:xfrm>
            <a:off x="0" y="571500"/>
            <a:ext cx="9144000" cy="5715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advTm="1638">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lstStyle/>
          <a:p>
            <a:r>
              <a:rPr lang="en-CA" dirty="0" smtClean="0">
                <a:latin typeface="Candara" pitchFamily="34" charset="0"/>
              </a:rPr>
              <a:t>18/10/14</a:t>
            </a:r>
            <a:endParaRPr lang="en-CA" dirty="0">
              <a:latin typeface="Candara" pitchFamily="34" charset="0"/>
            </a:endParaRPr>
          </a:p>
        </p:txBody>
      </p:sp>
    </p:spTree>
  </p:cSld>
  <p:clrMapOvr>
    <a:masterClrMapping/>
  </p:clrMapOvr>
  <p:transition spd="slow" advTm="936">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Users\ainee\Documents\fffffffffffffffffffffff.jpg"/>
          <p:cNvPicPr>
            <a:picLocks noChangeAspect="1" noChangeArrowheads="1"/>
          </p:cNvPicPr>
          <p:nvPr/>
        </p:nvPicPr>
        <p:blipFill>
          <a:blip r:embed="rId2" cstate="print"/>
          <a:srcRect/>
          <a:stretch>
            <a:fillRect/>
          </a:stretch>
        </p:blipFill>
        <p:spPr bwMode="auto">
          <a:xfrm>
            <a:off x="1656185" y="0"/>
            <a:ext cx="5831633" cy="6858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advTm="1669">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C:\Users\ainee\Documents\ssssssssssssssssssssssssssssssssssss.jpg"/>
          <p:cNvPicPr>
            <a:picLocks noChangeAspect="1" noChangeArrowheads="1"/>
          </p:cNvPicPr>
          <p:nvPr/>
        </p:nvPicPr>
        <p:blipFill>
          <a:blip r:embed="rId2" cstate="print"/>
          <a:stretch>
            <a:fillRect/>
          </a:stretch>
        </p:blipFill>
        <p:spPr bwMode="auto">
          <a:xfrm>
            <a:off x="952500" y="31751"/>
            <a:ext cx="7239000" cy="67945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advTm="1670">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normAutofit/>
          </a:bodyPr>
          <a:lstStyle/>
          <a:p>
            <a:r>
              <a:rPr lang="en-CA" sz="3050" dirty="0" smtClean="0">
                <a:latin typeface="Candara" pitchFamily="34" charset="0"/>
              </a:rPr>
              <a:t>I hope you enjoyed the presentation.</a:t>
            </a:r>
            <a:endParaRPr lang="en-CA" sz="3050" dirty="0">
              <a:latin typeface="Candara" pitchFamily="34" charset="0"/>
            </a:endParaRPr>
          </a:p>
        </p:txBody>
      </p:sp>
    </p:spTree>
  </p:cSld>
  <p:clrMapOvr>
    <a:masterClrMapping/>
  </p:clrMapOvr>
  <p:transition spd="slow" advTm="1326">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normAutofit/>
          </a:bodyPr>
          <a:lstStyle/>
          <a:p>
            <a:r>
              <a:rPr lang="en-CA" sz="3050" dirty="0" smtClean="0">
                <a:latin typeface="Candara" pitchFamily="34" charset="0"/>
              </a:rPr>
              <a:t>Thank You</a:t>
            </a:r>
            <a:endParaRPr lang="en-CA" sz="3050" dirty="0">
              <a:latin typeface="Candara" pitchFamily="34" charset="0"/>
            </a:endParaRPr>
          </a:p>
        </p:txBody>
      </p:sp>
    </p:spTree>
  </p:cSld>
  <p:clrMapOvr>
    <a:masterClrMapping/>
  </p:clrMapOvr>
  <p:transition spd="slow" advTm="889">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normAutofit fontScale="90000"/>
          </a:bodyPr>
          <a:lstStyle/>
          <a:p>
            <a:r>
              <a:rPr lang="en-CA" sz="3400" dirty="0" smtClean="0">
                <a:latin typeface="Candara" pitchFamily="34" charset="0"/>
              </a:rPr>
              <a:t>Scientific name</a:t>
            </a:r>
            <a:br>
              <a:rPr lang="en-CA" sz="3400" dirty="0" smtClean="0">
                <a:latin typeface="Candara" pitchFamily="34" charset="0"/>
              </a:rPr>
            </a:br>
            <a:r>
              <a:rPr lang="en-CA" sz="3400" dirty="0">
                <a:latin typeface="Candara" pitchFamily="34" charset="0"/>
              </a:rPr>
              <a:t/>
            </a:r>
            <a:br>
              <a:rPr lang="en-CA" sz="3400" dirty="0">
                <a:latin typeface="Candara" pitchFamily="34" charset="0"/>
              </a:rPr>
            </a:br>
            <a:r>
              <a:rPr lang="en-CA" sz="3400" dirty="0" smtClean="0">
                <a:latin typeface="Candara" pitchFamily="34" charset="0"/>
              </a:rPr>
              <a:t/>
            </a:r>
            <a:br>
              <a:rPr lang="en-CA" sz="3400" dirty="0" smtClean="0">
                <a:latin typeface="Candara" pitchFamily="34" charset="0"/>
              </a:rPr>
            </a:br>
            <a:r>
              <a:rPr lang="en-CA" sz="3400" dirty="0">
                <a:latin typeface="Candara" pitchFamily="34" charset="0"/>
              </a:rPr>
              <a:t/>
            </a:r>
            <a:br>
              <a:rPr lang="en-CA" sz="3400" dirty="0">
                <a:latin typeface="Candara" pitchFamily="34" charset="0"/>
              </a:rPr>
            </a:br>
            <a:r>
              <a:rPr lang="en-CA" sz="3400" dirty="0" smtClean="0">
                <a:latin typeface="Candara" pitchFamily="34" charset="0"/>
              </a:rPr>
              <a:t/>
            </a:r>
            <a:br>
              <a:rPr lang="en-CA" sz="3400" dirty="0" smtClean="0">
                <a:latin typeface="Candara" pitchFamily="34" charset="0"/>
              </a:rPr>
            </a:br>
            <a:r>
              <a:rPr lang="en-CA" sz="3400" dirty="0" smtClean="0">
                <a:latin typeface="Candara" pitchFamily="34" charset="0"/>
              </a:rPr>
              <a:t>Panthera pardus</a:t>
            </a:r>
            <a:r>
              <a:rPr lang="en-CA" sz="3050" dirty="0" smtClean="0">
                <a:latin typeface="Candara" pitchFamily="34" charset="0"/>
              </a:rPr>
              <a:t/>
            </a:r>
            <a:br>
              <a:rPr lang="en-CA" sz="3050" dirty="0" smtClean="0">
                <a:latin typeface="Candara" pitchFamily="34" charset="0"/>
              </a:rPr>
            </a:br>
            <a:r>
              <a:rPr lang="en-CA" sz="3050" dirty="0">
                <a:latin typeface="Candara" pitchFamily="34" charset="0"/>
              </a:rPr>
              <a:t/>
            </a:r>
            <a:br>
              <a:rPr lang="en-CA" sz="3050" dirty="0">
                <a:latin typeface="Candara" pitchFamily="34" charset="0"/>
              </a:rPr>
            </a:br>
            <a:r>
              <a:rPr lang="en-CA" sz="3050" dirty="0" smtClean="0">
                <a:latin typeface="Candara" pitchFamily="34" charset="0"/>
              </a:rPr>
              <a:t/>
            </a:r>
            <a:br>
              <a:rPr lang="en-CA" sz="3050" dirty="0" smtClean="0">
                <a:latin typeface="Candara" pitchFamily="34" charset="0"/>
              </a:rPr>
            </a:br>
            <a:r>
              <a:rPr lang="en-CA" sz="3050" dirty="0">
                <a:latin typeface="Candara" pitchFamily="34" charset="0"/>
              </a:rPr>
              <a:t/>
            </a:r>
            <a:br>
              <a:rPr lang="en-CA" sz="3050" dirty="0">
                <a:latin typeface="Candara" pitchFamily="34" charset="0"/>
              </a:rPr>
            </a:br>
            <a:endParaRPr lang="en-CA" sz="3050" dirty="0">
              <a:latin typeface="Candara" pitchFamily="34" charset="0"/>
            </a:endParaRPr>
          </a:p>
        </p:txBody>
      </p:sp>
    </p:spTree>
  </p:cSld>
  <p:clrMapOvr>
    <a:masterClrMapping/>
  </p:clrMapOvr>
  <p:transition spd="slow" advTm="1419">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normAutofit fontScale="90000"/>
          </a:bodyPr>
          <a:lstStyle/>
          <a:p>
            <a:r>
              <a:rPr lang="en-CA" sz="3200" dirty="0"/>
              <a:t> </a:t>
            </a:r>
            <a:r>
              <a:rPr lang="en-CA" sz="3200" dirty="0" smtClean="0"/>
              <a:t>The Black </a:t>
            </a:r>
            <a:r>
              <a:rPr lang="en-CA" sz="3200" dirty="0"/>
              <a:t>P</a:t>
            </a:r>
            <a:r>
              <a:rPr lang="en-CA" sz="3200" dirty="0" smtClean="0"/>
              <a:t>anther</a:t>
            </a:r>
            <a:r>
              <a:rPr lang="en-CA" sz="3200" dirty="0" smtClean="0">
                <a:latin typeface="Candara" pitchFamily="34" charset="0"/>
              </a:rPr>
              <a:t> </a:t>
            </a:r>
            <a:r>
              <a:rPr lang="en-CA" sz="3200" dirty="0">
                <a:latin typeface="Candara" pitchFamily="34" charset="0"/>
              </a:rPr>
              <a:t>is a melanistic color variant of the leopard.</a:t>
            </a:r>
            <a:br>
              <a:rPr lang="en-CA" sz="3200" dirty="0">
                <a:latin typeface="Candara" pitchFamily="34" charset="0"/>
              </a:rPr>
            </a:br>
            <a:endParaRPr lang="en-CA" sz="3050" dirty="0">
              <a:latin typeface="Candara" pitchFamily="34" charset="0"/>
            </a:endParaRPr>
          </a:p>
        </p:txBody>
      </p:sp>
    </p:spTree>
  </p:cSld>
  <p:clrMapOvr>
    <a:masterClrMapping/>
  </p:clrMapOvr>
  <p:transition spd="slow" advTm="2075">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normAutofit fontScale="90000"/>
          </a:bodyPr>
          <a:lstStyle/>
          <a:p>
            <a:pPr>
              <a:lnSpc>
                <a:spcPct val="150000"/>
              </a:lnSpc>
            </a:pPr>
            <a:r>
              <a:rPr lang="en-CA" sz="3400" dirty="0" smtClean="0">
                <a:latin typeface="Candara" pitchFamily="34" charset="0"/>
              </a:rPr>
              <a:t>The animal lives in the wild, mostly in Australia. Their population is decreasing day by day</a:t>
            </a:r>
            <a:r>
              <a:rPr lang="en-CA" sz="3200" dirty="0" smtClean="0"/>
              <a:t>. Sadly, only 85 – 90 remain in the world.</a:t>
            </a:r>
            <a:r>
              <a:rPr lang="en-CA" sz="3200" dirty="0"/>
              <a:t/>
            </a:r>
            <a:br>
              <a:rPr lang="en-CA" sz="3200" dirty="0"/>
            </a:br>
            <a:endParaRPr lang="en-CA" sz="3050" dirty="0">
              <a:latin typeface="Candara" pitchFamily="34" charset="0"/>
            </a:endParaRPr>
          </a:p>
        </p:txBody>
      </p:sp>
    </p:spTree>
  </p:cSld>
  <p:clrMapOvr>
    <a:masterClrMapping/>
  </p:clrMapOvr>
  <p:transition spd="slow" advTm="3385">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noAutofit/>
          </a:bodyPr>
          <a:lstStyle/>
          <a:p>
            <a:r>
              <a:rPr lang="en-CA" sz="3050" dirty="0">
                <a:latin typeface="Candara" pitchFamily="34" charset="0"/>
              </a:rPr>
              <a:t>The animal lives in a den, similar to a lion’s den, but more hidden away into the forest.</a:t>
            </a:r>
            <a:r>
              <a:rPr lang="en-CA" sz="3050" dirty="0"/>
              <a:t/>
            </a:r>
            <a:br>
              <a:rPr lang="en-CA" sz="3050" dirty="0"/>
            </a:br>
            <a:endParaRPr lang="en-CA" sz="3050" dirty="0"/>
          </a:p>
        </p:txBody>
      </p:sp>
    </p:spTree>
  </p:cSld>
  <p:clrMapOvr>
    <a:masterClrMapping/>
  </p:clrMapOvr>
  <p:transition spd="slow" advTm="2402">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normAutofit/>
          </a:bodyPr>
          <a:lstStyle/>
          <a:p>
            <a:r>
              <a:rPr lang="en-CA" sz="3050" dirty="0" smtClean="0">
                <a:latin typeface="Candara" pitchFamily="34" charset="0"/>
              </a:rPr>
              <a:t>Facts</a:t>
            </a:r>
            <a:endParaRPr lang="en-CA" sz="3050" dirty="0">
              <a:latin typeface="Candara" pitchFamily="34" charset="0"/>
            </a:endParaRPr>
          </a:p>
        </p:txBody>
      </p:sp>
    </p:spTree>
  </p:cSld>
  <p:clrMapOvr>
    <a:masterClrMapping/>
  </p:clrMapOvr>
  <p:transition spd="slow" advTm="827">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noAutofit/>
          </a:bodyPr>
          <a:lstStyle/>
          <a:p>
            <a:r>
              <a:rPr lang="en-CA" sz="3050" dirty="0">
                <a:latin typeface="Candara" pitchFamily="34" charset="0"/>
              </a:rPr>
              <a:t>Shockingly, the Black Panther is the same thing as a leopard, just the skin is melanistic (the panther was born </a:t>
            </a:r>
            <a:r>
              <a:rPr lang="en-CA" sz="3050">
                <a:latin typeface="Candara" pitchFamily="34" charset="0"/>
              </a:rPr>
              <a:t>that </a:t>
            </a:r>
            <a:r>
              <a:rPr lang="en-CA" sz="3050" smtClean="0">
                <a:latin typeface="Candara" pitchFamily="34" charset="0"/>
              </a:rPr>
              <a:t>way).</a:t>
            </a:r>
            <a:r>
              <a:rPr lang="en-CA" sz="3050" dirty="0">
                <a:latin typeface="Candara" pitchFamily="34" charset="0"/>
              </a:rPr>
              <a:t/>
            </a:r>
            <a:br>
              <a:rPr lang="en-CA" sz="3050" dirty="0">
                <a:latin typeface="Candara" pitchFamily="34" charset="0"/>
              </a:rPr>
            </a:br>
            <a:endParaRPr lang="en-CA" sz="3050" dirty="0">
              <a:latin typeface="Candara" pitchFamily="34" charset="0"/>
            </a:endParaRPr>
          </a:p>
        </p:txBody>
      </p:sp>
    </p:spTree>
  </p:cSld>
  <p:clrMapOvr>
    <a:masterClrMapping/>
  </p:clrMapOvr>
  <p:transition spd="slow" advTm="4821">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normAutofit fontScale="90000"/>
          </a:bodyPr>
          <a:lstStyle/>
          <a:p>
            <a:r>
              <a:rPr lang="en-CA" sz="3400" dirty="0">
                <a:latin typeface="Candara" pitchFamily="34" charset="0"/>
              </a:rPr>
              <a:t>Panther is known as black jaguar in </a:t>
            </a:r>
            <a:r>
              <a:rPr lang="en-CA" sz="3400" dirty="0" smtClean="0">
                <a:latin typeface="Candara" pitchFamily="34" charset="0"/>
              </a:rPr>
              <a:t>South America</a:t>
            </a:r>
            <a:r>
              <a:rPr lang="en-CA" sz="3400" dirty="0">
                <a:latin typeface="Candara" pitchFamily="34" charset="0"/>
              </a:rPr>
              <a:t>, as black leopard in Asia and Africa, and as black cougar in North America</a:t>
            </a:r>
            <a:r>
              <a:rPr lang="en-CA" dirty="0"/>
              <a:t/>
            </a:r>
            <a:br>
              <a:rPr lang="en-CA" dirty="0"/>
            </a:br>
            <a:endParaRPr lang="en-CA" dirty="0"/>
          </a:p>
        </p:txBody>
      </p:sp>
    </p:spTree>
  </p:cSld>
  <p:clrMapOvr>
    <a:masterClrMapping/>
  </p:clrMapOvr>
  <p:transition spd="slow" advTm="4992">
    <p:fade thruBlk="1"/>
  </p:transition>
  <p:timing>
    <p:tnLst>
      <p:par>
        <p:cTn id="1" dur="indefinite" restart="never" nodeType="tmRoot"/>
      </p:par>
    </p:tnLst>
  </p:timing>
</p:sld>
</file>

<file path=ppt/theme/theme1.xml><?xml version="1.0" encoding="utf-8"?>
<a:theme xmlns:a="http://schemas.openxmlformats.org/drawingml/2006/main" name="Office Theme">
  <a:themeElements>
    <a:clrScheme name="Custom 50">
      <a:dk1>
        <a:srgbClr val="FFFFFF"/>
      </a:dk1>
      <a:lt1>
        <a:srgbClr val="000000"/>
      </a:lt1>
      <a:dk2>
        <a:srgbClr val="FFFFFF"/>
      </a:dk2>
      <a:lt2>
        <a:srgbClr val="262626"/>
      </a:lt2>
      <a:accent1>
        <a:srgbClr val="FFFFFF"/>
      </a:accent1>
      <a:accent2>
        <a:srgbClr val="F2F2F2"/>
      </a:accent2>
      <a:accent3>
        <a:srgbClr val="BFBFBF"/>
      </a:accent3>
      <a:accent4>
        <a:srgbClr val="A5A5A5"/>
      </a:accent4>
      <a:accent5>
        <a:srgbClr val="FFFFFF"/>
      </a:accent5>
      <a:accent6>
        <a:srgbClr val="7F7F7F"/>
      </a:accent6>
      <a:hlink>
        <a:srgbClr val="0C0C0C"/>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TotalTime>
  <Words>311</Words>
  <Application>Microsoft Office PowerPoint</Application>
  <PresentationFormat>On-screen Show (4:3)</PresentationFormat>
  <Paragraphs>20</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18/10/14</vt:lpstr>
      <vt:lpstr>Scientific name     Panthera pardus    </vt:lpstr>
      <vt:lpstr> The Black Panther is a melanistic color variant of the leopard. </vt:lpstr>
      <vt:lpstr>The animal lives in the wild, mostly in Australia. Their population is decreasing day by day. Sadly, only 85 – 90 remain in the world. </vt:lpstr>
      <vt:lpstr>The animal lives in a den, similar to a lion’s den, but more hidden away into the forest. </vt:lpstr>
      <vt:lpstr>Facts</vt:lpstr>
      <vt:lpstr>Shockingly, the Black Panther is the same thing as a leopard, just the skin is melanistic (the panther was born that way). </vt:lpstr>
      <vt:lpstr>Panther is known as black jaguar in South America, as black leopard in Asia and Africa, and as black cougar in North America </vt:lpstr>
      <vt:lpstr> An adult Panther is 7-8 feet in length and weighs between 100-250 pounds. </vt:lpstr>
      <vt:lpstr>In the wild, Panthers can live up to 12 years, and in captivity up to 20 </vt:lpstr>
      <vt:lpstr>A Panther can leap up to 20 feet (6.06 meters) </vt:lpstr>
      <vt:lpstr>Since there are only 85 to 90 left, one square meter of fur from this animal could cost up to $ 400,000. Some really rich poachers are hunting this animal for their fur. Due to this, they are becoming endangered. Around 45 are being kept in animal care institutions, but even this won’t help when it’s too late. </vt:lpstr>
      <vt:lpstr>One way humans can protect these animals is to stop illegal poaching. By doing this, we can raise their number significantly. </vt:lpstr>
      <vt:lpstr>Another way that humans can help is to stop gas pollution. This can also help greatly. </vt:lpstr>
      <vt:lpstr>Finally, some farmers who live near the area should stop setting poison gas traps and even spring attack traps. </vt:lpstr>
      <vt:lpstr>Now, for the pictures...</vt:lpstr>
      <vt:lpstr>Slide 18</vt:lpstr>
      <vt:lpstr>Slide 19</vt:lpstr>
      <vt:lpstr>Slide 20</vt:lpstr>
      <vt:lpstr>Slide 21</vt:lpstr>
      <vt:lpstr>I hope you enjoyed the presentation.</vt:lpstr>
      <vt:lpstr>Thank You</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ainee</dc:creator>
  <cp:lastModifiedBy>ainee</cp:lastModifiedBy>
  <cp:revision>21</cp:revision>
  <dcterms:created xsi:type="dcterms:W3CDTF">2014-10-19T02:07:19Z</dcterms:created>
  <dcterms:modified xsi:type="dcterms:W3CDTF">2014-10-19T04:03:57Z</dcterms:modified>
</cp:coreProperties>
</file>