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59" r:id="rId5"/>
    <p:sldId id="262" r:id="rId6"/>
    <p:sldId id="263" r:id="rId7"/>
    <p:sldId id="265" r:id="rId8"/>
    <p:sldId id="260" r:id="rId9"/>
    <p:sldId id="261"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52A67-8FA5-4090-9CA5-5B074C4288B9}" type="datetimeFigureOut">
              <a:rPr lang="en-CA" smtClean="0"/>
              <a:t>15/10/2014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3EF9E-69E6-444F-B496-A876F40F568F}" type="slidenum">
              <a:rPr lang="en-CA" smtClean="0"/>
              <a:t>‹#›</a:t>
            </a:fld>
            <a:endParaRPr lang="en-CA"/>
          </a:p>
        </p:txBody>
      </p:sp>
    </p:spTree>
    <p:extLst>
      <p:ext uri="{BB962C8B-B14F-4D97-AF65-F5344CB8AC3E}">
        <p14:creationId xmlns:p14="http://schemas.microsoft.com/office/powerpoint/2010/main" val="2079622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E3EF9E-69E6-444F-B496-A876F40F568F}" type="slidenum">
              <a:rPr lang="en-CA" smtClean="0"/>
              <a:t>3</a:t>
            </a:fld>
            <a:endParaRPr lang="en-CA"/>
          </a:p>
        </p:txBody>
      </p:sp>
    </p:spTree>
    <p:extLst>
      <p:ext uri="{BB962C8B-B14F-4D97-AF65-F5344CB8AC3E}">
        <p14:creationId xmlns:p14="http://schemas.microsoft.com/office/powerpoint/2010/main" val="1699055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46F518-5CCD-4F1F-A263-E631C036C60A}" type="datetimeFigureOut">
              <a:rPr lang="en-CA" smtClean="0"/>
              <a:t>15/10/2014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normAutofit/>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6F518-5CCD-4F1F-A263-E631C036C60A}" type="datetimeFigureOut">
              <a:rPr lang="en-CA" smtClean="0"/>
              <a:t>15/10/2014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6F518-5CCD-4F1F-A263-E631C036C60A}" type="datetimeFigureOut">
              <a:rPr lang="en-CA" smtClean="0"/>
              <a:t>15/10/2014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46F518-5CCD-4F1F-A263-E631C036C60A}" type="datetimeFigureOut">
              <a:rPr lang="en-CA" smtClean="0"/>
              <a:t>15/10/2014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46F518-5CCD-4F1F-A263-E631C036C60A}" type="datetimeFigureOut">
              <a:rPr lang="en-CA" smtClean="0"/>
              <a:t>15/10/2014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46F518-5CCD-4F1F-A263-E631C036C60A}" type="datetimeFigureOut">
              <a:rPr lang="en-CA" smtClean="0"/>
              <a:t>15/10/2014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A83971-B384-4149-92D2-A98D140B6BA2}" type="slidenum">
              <a:rPr lang="en-CA" smtClean="0"/>
              <a:t>‹#›</a:t>
            </a:fld>
            <a:endParaRPr lang="en-CA"/>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546F518-5CCD-4F1F-A263-E631C036C60A}" type="datetimeFigureOut">
              <a:rPr lang="en-CA" smtClean="0"/>
              <a:t>15/10/2014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A83971-B384-4149-92D2-A98D140B6BA2}" type="slidenum">
              <a:rPr lang="en-CA" smtClean="0"/>
              <a:t>‹#›</a:t>
            </a:fld>
            <a:endParaRPr lang="en-CA"/>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4546F518-5CCD-4F1F-A263-E631C036C60A}" type="datetimeFigureOut">
              <a:rPr lang="en-CA" smtClean="0"/>
              <a:t>15/10/2014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546F518-5CCD-4F1F-A263-E631C036C60A}" type="datetimeFigureOut">
              <a:rPr lang="en-CA" smtClean="0"/>
              <a:t>15/10/2014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A83971-B384-4149-92D2-A98D140B6BA2}"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46F518-5CCD-4F1F-A263-E631C036C60A}" type="datetimeFigureOut">
              <a:rPr lang="en-CA" smtClean="0"/>
              <a:t>15/10/2014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A83971-B384-4149-92D2-A98D140B6BA2}" type="slidenum">
              <a:rPr lang="en-CA" smtClean="0"/>
              <a:t>‹#›</a:t>
            </a:fld>
            <a:endParaRPr lang="en-CA"/>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46F518-5CCD-4F1F-A263-E631C036C60A}" type="datetimeFigureOut">
              <a:rPr lang="en-CA" smtClean="0"/>
              <a:t>15/10/2014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A83971-B384-4149-92D2-A98D140B6BA2}" type="slidenum">
              <a:rPr lang="en-CA" smtClean="0"/>
              <a:t>‹#›</a:t>
            </a:fld>
            <a:endParaRPr lang="en-CA"/>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546F518-5CCD-4F1F-A263-E631C036C60A}" type="datetimeFigureOut">
              <a:rPr lang="en-CA" smtClean="0"/>
              <a:t>15/10/2014</a:t>
            </a:fld>
            <a:endParaRPr lang="en-CA"/>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CA"/>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1A83971-B384-4149-92D2-A98D140B6BA2}"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f.worldwildlife.org/site/PageServer?pagename=panda_nation_fundraising" TargetMode="External"/><Relationship Id="rId2" Type="http://schemas.openxmlformats.org/officeDocument/2006/relationships/hyperlink" Target="http://personalize.bankofamerica.com/ww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sz="4800" dirty="0" smtClean="0">
                <a:latin typeface="Andalus" panose="02020603050405020304" pitchFamily="18" charset="-78"/>
                <a:cs typeface="Andalus" panose="02020603050405020304" pitchFamily="18" charset="-78"/>
              </a:rPr>
              <a:t>Endangered</a:t>
            </a:r>
            <a:r>
              <a:rPr lang="en-CA" dirty="0" smtClean="0">
                <a:latin typeface="Andalus" panose="02020603050405020304" pitchFamily="18" charset="-78"/>
                <a:cs typeface="Andalus" panose="02020603050405020304" pitchFamily="18" charset="-78"/>
              </a:rPr>
              <a:t> Species</a:t>
            </a:r>
            <a:br>
              <a:rPr lang="en-CA" dirty="0" smtClean="0">
                <a:latin typeface="Andalus" panose="02020603050405020304" pitchFamily="18" charset="-78"/>
                <a:cs typeface="Andalus" panose="02020603050405020304" pitchFamily="18" charset="-78"/>
              </a:rPr>
            </a:br>
            <a:endParaRPr lang="en-CA"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normAutofit/>
          </a:bodyPr>
          <a:lstStyle/>
          <a:p>
            <a:r>
              <a:rPr lang="en-CA" sz="2800" dirty="0" smtClean="0">
                <a:solidFill>
                  <a:schemeClr val="tx1"/>
                </a:solidFill>
                <a:latin typeface="Bradley Hand ITC" panose="03070402050302030203" pitchFamily="66" charset="0"/>
              </a:rPr>
              <a:t>Made by Mohammed Fadeel</a:t>
            </a:r>
            <a:endParaRPr lang="en-CA" sz="2800" dirty="0">
              <a:solidFill>
                <a:schemeClr val="tx1"/>
              </a:solidFill>
              <a:latin typeface="Bradley Hand ITC" panose="03070402050302030203"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93096"/>
            <a:ext cx="2915817" cy="27382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0"/>
            <a:ext cx="3131841" cy="244951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0112" y="4437112"/>
            <a:ext cx="3549563" cy="2423595"/>
          </a:xfrm>
          <a:prstGeom prst="rect">
            <a:avLst/>
          </a:prstGeom>
        </p:spPr>
      </p:pic>
    </p:spTree>
    <p:extLst>
      <p:ext uri="{BB962C8B-B14F-4D97-AF65-F5344CB8AC3E}">
        <p14:creationId xmlns:p14="http://schemas.microsoft.com/office/powerpoint/2010/main" val="730881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7092280" y="3933056"/>
            <a:ext cx="1224136" cy="1200329"/>
          </a:xfrm>
          <a:prstGeom prst="rect">
            <a:avLst/>
          </a:prstGeom>
          <a:noFill/>
        </p:spPr>
        <p:txBody>
          <a:bodyPr wrap="square" rtlCol="0">
            <a:spAutoFit/>
          </a:bodyPr>
          <a:lstStyle/>
          <a:p>
            <a:r>
              <a:rPr lang="en-CA" sz="2400" dirty="0" smtClean="0">
                <a:solidFill>
                  <a:srgbClr val="FFC000"/>
                </a:solidFill>
              </a:rPr>
              <a:t>Please help me</a:t>
            </a:r>
            <a:endParaRPr lang="en-CA" sz="2400" dirty="0">
              <a:solidFill>
                <a:srgbClr val="FFC000"/>
              </a:solidFill>
            </a:endParaRPr>
          </a:p>
        </p:txBody>
      </p:sp>
    </p:spTree>
    <p:extLst>
      <p:ext uri="{BB962C8B-B14F-4D97-AF65-F5344CB8AC3E}">
        <p14:creationId xmlns:p14="http://schemas.microsoft.com/office/powerpoint/2010/main" val="2376895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solidFill>
                  <a:srgbClr val="00B0F0"/>
                </a:solidFill>
              </a:rPr>
              <a:t>I HOPE YOU HAVE ENJOYED MY     </a:t>
            </a:r>
            <a:r>
              <a:rPr lang="en-CA" dirty="0" smtClean="0"/>
              <a:t>   </a:t>
            </a:r>
            <a:r>
              <a:rPr lang="en-CA" dirty="0" smtClean="0">
                <a:solidFill>
                  <a:srgbClr val="FF0000"/>
                </a:solidFill>
              </a:rPr>
              <a:t>PRESENTATION</a:t>
            </a:r>
            <a:endParaRPr lang="en-CA" dirty="0">
              <a:solidFill>
                <a:srgbClr val="FF0000"/>
              </a:solidFill>
            </a:endParaRPr>
          </a:p>
        </p:txBody>
      </p:sp>
      <p:sp>
        <p:nvSpPr>
          <p:cNvPr id="3" name="Content Placeholder 2"/>
          <p:cNvSpPr>
            <a:spLocks noGrp="1"/>
          </p:cNvSpPr>
          <p:nvPr>
            <p:ph idx="1"/>
          </p:nvPr>
        </p:nvSpPr>
        <p:spPr/>
        <p:txBody>
          <a:bodyPr>
            <a:normAutofit/>
          </a:bodyPr>
          <a:lstStyle/>
          <a:p>
            <a:pPr marL="68580" indent="0" algn="ctr">
              <a:buNone/>
            </a:pPr>
            <a:r>
              <a:rPr lang="en-CA" sz="3600" dirty="0" smtClean="0"/>
              <a:t>  </a:t>
            </a:r>
            <a:r>
              <a:rPr lang="en-CA" sz="3600" dirty="0" smtClean="0">
                <a:solidFill>
                  <a:srgbClr val="92D050"/>
                </a:solidFill>
              </a:rPr>
              <a:t>Thank you for taking your time to </a:t>
            </a:r>
            <a:r>
              <a:rPr lang="en-CA" sz="3600" dirty="0" smtClean="0">
                <a:solidFill>
                  <a:srgbClr val="00B050"/>
                </a:solidFill>
              </a:rPr>
              <a:t>listen to my presentation </a:t>
            </a:r>
            <a:r>
              <a:rPr lang="en-CA" sz="3600" dirty="0" smtClean="0"/>
              <a:t>                            </a:t>
            </a:r>
          </a:p>
          <a:p>
            <a:pPr marL="68580" indent="0" algn="ctr">
              <a:buNone/>
            </a:pPr>
            <a:r>
              <a:rPr lang="en-CA" sz="3600" dirty="0" smtClean="0"/>
              <a:t> </a:t>
            </a:r>
            <a:r>
              <a:rPr lang="en-CA" sz="3600" dirty="0" smtClean="0">
                <a:solidFill>
                  <a:srgbClr val="00B0F0"/>
                </a:solidFill>
              </a:rPr>
              <a:t>Assalamualaikum   </a:t>
            </a:r>
            <a:endParaRPr lang="en-CA" sz="3600" dirty="0">
              <a:solidFill>
                <a:srgbClr val="00B0F0"/>
              </a:solidFill>
            </a:endParaRPr>
          </a:p>
        </p:txBody>
      </p:sp>
    </p:spTree>
    <p:extLst>
      <p:ext uri="{BB962C8B-B14F-4D97-AF65-F5344CB8AC3E}">
        <p14:creationId xmlns:p14="http://schemas.microsoft.com/office/powerpoint/2010/main" val="3878747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70C0"/>
                </a:solidFill>
              </a:rPr>
              <a:t>Some </a:t>
            </a:r>
            <a:r>
              <a:rPr lang="en-CA" dirty="0" smtClean="0">
                <a:solidFill>
                  <a:srgbClr val="C00000"/>
                </a:solidFill>
              </a:rPr>
              <a:t>Awesome </a:t>
            </a:r>
            <a:r>
              <a:rPr lang="en-CA" dirty="0" smtClean="0">
                <a:solidFill>
                  <a:schemeClr val="accent1">
                    <a:lumMod val="60000"/>
                    <a:lumOff val="40000"/>
                  </a:schemeClr>
                </a:solidFill>
              </a:rPr>
              <a:t>Facts !   </a:t>
            </a:r>
            <a:r>
              <a:rPr lang="en-CA" sz="1200" dirty="0" smtClean="0">
                <a:solidFill>
                  <a:schemeClr val="accent1">
                    <a:lumMod val="60000"/>
                    <a:lumOff val="40000"/>
                  </a:schemeClr>
                </a:solidFill>
              </a:rPr>
              <a:t>Not really.</a:t>
            </a:r>
            <a:endParaRPr lang="en-CA" sz="1200" dirty="0">
              <a:solidFill>
                <a:schemeClr val="accent1">
                  <a:lumMod val="60000"/>
                  <a:lumOff val="40000"/>
                </a:schemeClr>
              </a:solidFill>
            </a:endParaRPr>
          </a:p>
        </p:txBody>
      </p:sp>
      <p:sp>
        <p:nvSpPr>
          <p:cNvPr id="3" name="Content Placeholder 2"/>
          <p:cNvSpPr>
            <a:spLocks noGrp="1"/>
          </p:cNvSpPr>
          <p:nvPr>
            <p:ph idx="1"/>
          </p:nvPr>
        </p:nvSpPr>
        <p:spPr>
          <a:xfrm>
            <a:off x="457200" y="1340768"/>
            <a:ext cx="8229600" cy="5184576"/>
          </a:xfrm>
        </p:spPr>
        <p:txBody>
          <a:bodyPr>
            <a:noAutofit/>
          </a:bodyPr>
          <a:lstStyle/>
          <a:p>
            <a:r>
              <a:rPr lang="en-CA" sz="2400" dirty="0" smtClean="0">
                <a:solidFill>
                  <a:srgbClr val="FFC000"/>
                </a:solidFill>
              </a:rPr>
              <a:t>A species is called endangered when there are so few of its kind left that it could disappear from the planet altogether and become extinct. </a:t>
            </a:r>
          </a:p>
          <a:p>
            <a:endParaRPr lang="en-CA" sz="2400" dirty="0" smtClean="0"/>
          </a:p>
          <a:p>
            <a:r>
              <a:rPr lang="en-CA" sz="2400" dirty="0" smtClean="0">
                <a:solidFill>
                  <a:srgbClr val="00B0F0"/>
                </a:solidFill>
              </a:rPr>
              <a:t>Extinct means an animal hasn't been seen in the wild for 50 years. </a:t>
            </a:r>
          </a:p>
          <a:p>
            <a:endParaRPr lang="en-CA" sz="2400" dirty="0" smtClean="0"/>
          </a:p>
          <a:p>
            <a:r>
              <a:rPr lang="en-CA" sz="2400" dirty="0" smtClean="0">
                <a:solidFill>
                  <a:srgbClr val="92D050"/>
                </a:solidFill>
              </a:rPr>
              <a:t>In total 804 plant and animal species are now recorded as extinct and 869 are extinct in the wild. </a:t>
            </a:r>
          </a:p>
          <a:p>
            <a:endParaRPr lang="en-CA" sz="2400" dirty="0" smtClean="0"/>
          </a:p>
          <a:p>
            <a:r>
              <a:rPr lang="en-CA" sz="2400" dirty="0" smtClean="0">
                <a:solidFill>
                  <a:srgbClr val="FF0000"/>
                </a:solidFill>
              </a:rPr>
              <a:t>There are also 8,462 types of animal whose futures are threatened. </a:t>
            </a:r>
          </a:p>
          <a:p>
            <a:pPr marL="0" indent="0">
              <a:buNone/>
            </a:pPr>
            <a:r>
              <a:rPr lang="en-CA" sz="2400" dirty="0" smtClean="0"/>
              <a:t/>
            </a:r>
            <a:br>
              <a:rPr lang="en-CA" sz="2400" dirty="0" smtClean="0"/>
            </a:br>
            <a:endParaRPr lang="en-CA" sz="2400" dirty="0"/>
          </a:p>
        </p:txBody>
      </p:sp>
    </p:spTree>
    <p:extLst>
      <p:ext uri="{BB962C8B-B14F-4D97-AF65-F5344CB8AC3E}">
        <p14:creationId xmlns:p14="http://schemas.microsoft.com/office/powerpoint/2010/main" val="4248081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CA" dirty="0" smtClean="0"/>
              <a:t>       </a:t>
            </a:r>
            <a:r>
              <a:rPr lang="en-CA" dirty="0" smtClean="0">
                <a:solidFill>
                  <a:srgbClr val="FFFF00"/>
                </a:solidFill>
                <a:latin typeface="Bradley Hand ITC" panose="03070402050302030203" pitchFamily="66" charset="0"/>
              </a:rPr>
              <a:t>African</a:t>
            </a:r>
            <a:r>
              <a:rPr lang="en-CA" dirty="0" smtClean="0">
                <a:latin typeface="Bradley Hand ITC" panose="03070402050302030203" pitchFamily="66" charset="0"/>
              </a:rPr>
              <a:t> </a:t>
            </a:r>
            <a:r>
              <a:rPr lang="en-CA" dirty="0" smtClean="0">
                <a:solidFill>
                  <a:srgbClr val="FF0000"/>
                </a:solidFill>
                <a:latin typeface="Bradley Hand ITC" panose="03070402050302030203" pitchFamily="66" charset="0"/>
              </a:rPr>
              <a:t>Wild Dogs</a:t>
            </a:r>
            <a:endParaRPr lang="en-CA" dirty="0">
              <a:solidFill>
                <a:srgbClr val="FF0000"/>
              </a:solidFill>
              <a:latin typeface="Bradley Hand ITC" panose="03070402050302030203" pitchFamily="66" charset="0"/>
            </a:endParaRPr>
          </a:p>
        </p:txBody>
      </p:sp>
      <p:sp>
        <p:nvSpPr>
          <p:cNvPr id="3" name="Content Placeholder 2"/>
          <p:cNvSpPr>
            <a:spLocks noGrp="1"/>
          </p:cNvSpPr>
          <p:nvPr>
            <p:ph idx="1"/>
          </p:nvPr>
        </p:nvSpPr>
        <p:spPr>
          <a:xfrm>
            <a:off x="685800" y="1340768"/>
            <a:ext cx="7772400" cy="5112567"/>
          </a:xfrm>
        </p:spPr>
        <p:txBody>
          <a:bodyPr>
            <a:normAutofit lnSpcReduction="10000"/>
          </a:bodyPr>
          <a:lstStyle/>
          <a:p>
            <a:pPr>
              <a:buFont typeface="Wingdings" panose="05000000000000000000" pitchFamily="2" charset="2"/>
              <a:buChar char="Ø"/>
            </a:pPr>
            <a:r>
              <a:rPr lang="en-CA" b="1" dirty="0" smtClean="0">
                <a:solidFill>
                  <a:srgbClr val="FFC000"/>
                </a:solidFill>
              </a:rPr>
              <a:t>Status: </a:t>
            </a:r>
            <a:r>
              <a:rPr lang="en-CA" dirty="0" smtClean="0">
                <a:solidFill>
                  <a:srgbClr val="FFC000"/>
                </a:solidFill>
              </a:rPr>
              <a:t>Endangered </a:t>
            </a:r>
            <a:endParaRPr lang="en-CA" dirty="0">
              <a:solidFill>
                <a:srgbClr val="FFC000"/>
              </a:solidFill>
            </a:endParaRPr>
          </a:p>
          <a:p>
            <a:pPr marL="68580" indent="0">
              <a:buNone/>
            </a:pPr>
            <a:endParaRPr lang="en-CA" dirty="0"/>
          </a:p>
          <a:p>
            <a:pPr>
              <a:buFont typeface="Wingdings" panose="05000000000000000000" pitchFamily="2" charset="2"/>
              <a:buChar char="Ø"/>
            </a:pPr>
            <a:r>
              <a:rPr lang="en-CA" b="1" dirty="0" smtClean="0">
                <a:solidFill>
                  <a:srgbClr val="FF0000"/>
                </a:solidFill>
              </a:rPr>
              <a:t>Population: </a:t>
            </a:r>
            <a:r>
              <a:rPr lang="en-CA" dirty="0" smtClean="0">
                <a:solidFill>
                  <a:srgbClr val="FF0000"/>
                </a:solidFill>
              </a:rPr>
              <a:t>estimated </a:t>
            </a:r>
            <a:r>
              <a:rPr lang="en-CA" dirty="0">
                <a:solidFill>
                  <a:srgbClr val="FF0000"/>
                </a:solidFill>
              </a:rPr>
              <a:t>at 3,000–5,500 </a:t>
            </a:r>
          </a:p>
          <a:p>
            <a:pPr>
              <a:buFont typeface="Wingdings" panose="05000000000000000000" pitchFamily="2" charset="2"/>
              <a:buChar char="Ø"/>
            </a:pPr>
            <a:endParaRPr lang="en-CA" b="1" dirty="0" smtClean="0">
              <a:solidFill>
                <a:srgbClr val="FF0000"/>
              </a:solidFill>
            </a:endParaRPr>
          </a:p>
          <a:p>
            <a:pPr>
              <a:buFont typeface="Wingdings" panose="05000000000000000000" pitchFamily="2" charset="2"/>
              <a:buChar char="Ø"/>
            </a:pPr>
            <a:r>
              <a:rPr lang="en-CA" b="1" dirty="0" smtClean="0">
                <a:solidFill>
                  <a:srgbClr val="00B0F0"/>
                </a:solidFill>
              </a:rPr>
              <a:t>Scientific Name: </a:t>
            </a:r>
            <a:r>
              <a:rPr lang="en-CA" i="1" dirty="0" err="1" smtClean="0">
                <a:solidFill>
                  <a:srgbClr val="00B0F0"/>
                </a:solidFill>
              </a:rPr>
              <a:t>Lycaon</a:t>
            </a:r>
            <a:r>
              <a:rPr lang="en-CA" i="1" dirty="0" smtClean="0">
                <a:solidFill>
                  <a:srgbClr val="00B0F0"/>
                </a:solidFill>
              </a:rPr>
              <a:t> </a:t>
            </a:r>
            <a:r>
              <a:rPr lang="en-CA" i="1" dirty="0" err="1">
                <a:solidFill>
                  <a:srgbClr val="00B0F0"/>
                </a:solidFill>
              </a:rPr>
              <a:t>pictus</a:t>
            </a:r>
            <a:r>
              <a:rPr lang="en-CA" dirty="0">
                <a:solidFill>
                  <a:srgbClr val="00B0F0"/>
                </a:solidFill>
              </a:rPr>
              <a:t> </a:t>
            </a:r>
          </a:p>
          <a:p>
            <a:pPr marL="68580" indent="0">
              <a:buNone/>
            </a:pPr>
            <a:r>
              <a:rPr lang="en-CA" dirty="0" smtClean="0">
                <a:solidFill>
                  <a:srgbClr val="00B0F0"/>
                </a:solidFill>
              </a:rPr>
              <a:t> </a:t>
            </a:r>
          </a:p>
          <a:p>
            <a:pPr>
              <a:buFont typeface="Wingdings" panose="05000000000000000000" pitchFamily="2" charset="2"/>
              <a:buChar char="Ø"/>
            </a:pPr>
            <a:r>
              <a:rPr lang="en-CA" b="1" dirty="0" smtClean="0">
                <a:solidFill>
                  <a:srgbClr val="C00000"/>
                </a:solidFill>
              </a:rPr>
              <a:t>Height: </a:t>
            </a:r>
            <a:r>
              <a:rPr lang="en-CA" dirty="0" smtClean="0">
                <a:solidFill>
                  <a:srgbClr val="C00000"/>
                </a:solidFill>
              </a:rPr>
              <a:t>30 </a:t>
            </a:r>
            <a:r>
              <a:rPr lang="en-CA" dirty="0">
                <a:solidFill>
                  <a:srgbClr val="C00000"/>
                </a:solidFill>
              </a:rPr>
              <a:t>inches </a:t>
            </a:r>
          </a:p>
          <a:p>
            <a:pPr>
              <a:buFont typeface="Wingdings" panose="05000000000000000000" pitchFamily="2" charset="2"/>
              <a:buChar char="Ø"/>
            </a:pPr>
            <a:endParaRPr lang="en-CA" b="1" dirty="0" smtClean="0">
              <a:solidFill>
                <a:srgbClr val="C00000"/>
              </a:solidFill>
            </a:endParaRPr>
          </a:p>
          <a:p>
            <a:pPr>
              <a:buFont typeface="Wingdings" panose="05000000000000000000" pitchFamily="2" charset="2"/>
              <a:buChar char="Ø"/>
            </a:pPr>
            <a:r>
              <a:rPr lang="en-CA" b="1" dirty="0" smtClean="0">
                <a:solidFill>
                  <a:srgbClr val="7030A0"/>
                </a:solidFill>
              </a:rPr>
              <a:t>Weight: </a:t>
            </a:r>
            <a:r>
              <a:rPr lang="en-CA" dirty="0" smtClean="0">
                <a:solidFill>
                  <a:srgbClr val="7030A0"/>
                </a:solidFill>
              </a:rPr>
              <a:t>40-70 </a:t>
            </a:r>
            <a:r>
              <a:rPr lang="en-CA" dirty="0">
                <a:solidFill>
                  <a:srgbClr val="7030A0"/>
                </a:solidFill>
              </a:rPr>
              <a:t>pounds </a:t>
            </a:r>
          </a:p>
          <a:p>
            <a:pPr marL="68580" indent="0">
              <a:buNone/>
            </a:pPr>
            <a:r>
              <a:rPr lang="en-CA" dirty="0" smtClean="0">
                <a:solidFill>
                  <a:srgbClr val="7030A0"/>
                </a:solidFill>
              </a:rPr>
              <a:t> </a:t>
            </a:r>
          </a:p>
          <a:p>
            <a:pPr>
              <a:buFont typeface="Wingdings" panose="05000000000000000000" pitchFamily="2" charset="2"/>
              <a:buChar char="Ø"/>
            </a:pPr>
            <a:r>
              <a:rPr lang="en-CA" b="1" dirty="0" smtClean="0">
                <a:solidFill>
                  <a:srgbClr val="92D050"/>
                </a:solidFill>
              </a:rPr>
              <a:t>Length: </a:t>
            </a:r>
            <a:r>
              <a:rPr lang="en-CA" dirty="0" smtClean="0">
                <a:solidFill>
                  <a:srgbClr val="92D050"/>
                </a:solidFill>
              </a:rPr>
              <a:t>30-56 </a:t>
            </a:r>
            <a:r>
              <a:rPr lang="en-CA" dirty="0">
                <a:solidFill>
                  <a:srgbClr val="92D050"/>
                </a:solidFill>
              </a:rPr>
              <a:t>inches </a:t>
            </a:r>
          </a:p>
          <a:p>
            <a:pPr>
              <a:buFont typeface="Wingdings" panose="05000000000000000000" pitchFamily="2" charset="2"/>
              <a:buChar char="Ø"/>
            </a:pPr>
            <a:endParaRPr lang="en-CA" b="1" dirty="0" smtClean="0"/>
          </a:p>
          <a:p>
            <a:pPr>
              <a:buFont typeface="Wingdings" panose="05000000000000000000" pitchFamily="2" charset="2"/>
              <a:buChar char="Ø"/>
            </a:pPr>
            <a:r>
              <a:rPr lang="en-CA" b="1" dirty="0" smtClean="0">
                <a:solidFill>
                  <a:srgbClr val="00B050"/>
                </a:solidFill>
              </a:rPr>
              <a:t>Habitats: </a:t>
            </a:r>
            <a:r>
              <a:rPr lang="en-CA" dirty="0" smtClean="0">
                <a:solidFill>
                  <a:srgbClr val="00B050"/>
                </a:solidFill>
              </a:rPr>
              <a:t>Deserts</a:t>
            </a:r>
            <a:r>
              <a:rPr lang="en-CA" dirty="0">
                <a:solidFill>
                  <a:srgbClr val="00B050"/>
                </a:solidFill>
              </a:rPr>
              <a:t>, Forests, Grasslands </a:t>
            </a:r>
          </a:p>
          <a:p>
            <a:endParaRPr lang="en-CA" dirty="0" smtClean="0"/>
          </a:p>
        </p:txBody>
      </p:sp>
    </p:spTree>
    <p:extLst>
      <p:ext uri="{BB962C8B-B14F-4D97-AF65-F5344CB8AC3E}">
        <p14:creationId xmlns:p14="http://schemas.microsoft.com/office/powerpoint/2010/main" val="2989209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CA" dirty="0" smtClean="0"/>
              <a:t>           </a:t>
            </a:r>
            <a:r>
              <a:rPr lang="en-CA" dirty="0" smtClean="0">
                <a:solidFill>
                  <a:srgbClr val="FFC000"/>
                </a:solidFill>
              </a:rPr>
              <a:t>About</a:t>
            </a:r>
            <a:r>
              <a:rPr lang="en-CA" dirty="0" smtClean="0"/>
              <a:t> </a:t>
            </a:r>
            <a:r>
              <a:rPr lang="en-CA" dirty="0" smtClean="0">
                <a:solidFill>
                  <a:schemeClr val="accent2">
                    <a:lumMod val="60000"/>
                    <a:lumOff val="40000"/>
                  </a:schemeClr>
                </a:solidFill>
              </a:rPr>
              <a:t>Wild </a:t>
            </a:r>
            <a:r>
              <a:rPr lang="en-CA" dirty="0" smtClean="0">
                <a:solidFill>
                  <a:srgbClr val="FF0000"/>
                </a:solidFill>
              </a:rPr>
              <a:t>Dogs</a:t>
            </a:r>
            <a:endParaRPr lang="en-CA" dirty="0">
              <a:solidFill>
                <a:srgbClr val="FF0000"/>
              </a:solidFill>
            </a:endParaRPr>
          </a:p>
        </p:txBody>
      </p:sp>
      <p:sp>
        <p:nvSpPr>
          <p:cNvPr id="3" name="Content Placeholder 2"/>
          <p:cNvSpPr>
            <a:spLocks noGrp="1"/>
          </p:cNvSpPr>
          <p:nvPr>
            <p:ph idx="1"/>
          </p:nvPr>
        </p:nvSpPr>
        <p:spPr/>
        <p:txBody>
          <a:bodyPr>
            <a:normAutofit/>
          </a:bodyPr>
          <a:lstStyle/>
          <a:p>
            <a:pPr lvl="0">
              <a:buClr>
                <a:srgbClr val="86CE24"/>
              </a:buClr>
            </a:pPr>
            <a:r>
              <a:rPr lang="en-CA" dirty="0">
                <a:solidFill>
                  <a:srgbClr val="FF0000"/>
                </a:solidFill>
              </a:rPr>
              <a:t>The wild dog is one of the world’s most endangered mammals. The largest populations remain in southern Africa and the southern part of East Africa (especially Tanzania and northern Mozambique).</a:t>
            </a:r>
          </a:p>
          <a:p>
            <a:pPr marL="68580" lvl="0" indent="0">
              <a:buClr>
                <a:srgbClr val="86CE24"/>
              </a:buClr>
              <a:buNone/>
            </a:pPr>
            <a:endParaRPr lang="en-CA" dirty="0" smtClean="0">
              <a:solidFill>
                <a:srgbClr val="FFFFFF"/>
              </a:solidFill>
            </a:endParaRPr>
          </a:p>
          <a:p>
            <a:pPr lvl="0">
              <a:buClr>
                <a:srgbClr val="86CE24"/>
              </a:buClr>
            </a:pPr>
            <a:r>
              <a:rPr lang="en-CA" dirty="0" smtClean="0">
                <a:solidFill>
                  <a:srgbClr val="00B0F0"/>
                </a:solidFill>
              </a:rPr>
              <a:t>Wild </a:t>
            </a:r>
            <a:r>
              <a:rPr lang="en-CA" dirty="0">
                <a:solidFill>
                  <a:srgbClr val="00B0F0"/>
                </a:solidFill>
              </a:rPr>
              <a:t>dogs are social and gather in packs of around ten individuals, but some packs number more than 40. They are opportunistic predators that hunt medium-sized ruminants, such as gazelles. In a sprint, African wild dogs can reach speeds of more than 44 miles per hour.</a:t>
            </a:r>
          </a:p>
          <a:p>
            <a:pPr lvl="0">
              <a:buClr>
                <a:srgbClr val="86CE24"/>
              </a:buClr>
            </a:pPr>
            <a:endParaRPr lang="en-CA" dirty="0">
              <a:solidFill>
                <a:srgbClr val="FFFFFF"/>
              </a:solidFill>
            </a:endParaRPr>
          </a:p>
          <a:p>
            <a:endParaRPr lang="en-CA" sz="2800" dirty="0"/>
          </a:p>
        </p:txBody>
      </p:sp>
    </p:spTree>
    <p:extLst>
      <p:ext uri="{BB962C8B-B14F-4D97-AF65-F5344CB8AC3E}">
        <p14:creationId xmlns:p14="http://schemas.microsoft.com/office/powerpoint/2010/main" val="234634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CA" dirty="0" smtClean="0">
                <a:latin typeface="Bradley Hand ITC" panose="03070402050302030203" pitchFamily="66" charset="0"/>
              </a:rPr>
              <a:t>          </a:t>
            </a:r>
            <a:r>
              <a:rPr lang="en-CA" dirty="0" smtClean="0">
                <a:solidFill>
                  <a:srgbClr val="FF0000"/>
                </a:solidFill>
                <a:latin typeface="Bradley Hand ITC" panose="03070402050302030203" pitchFamily="66" charset="0"/>
              </a:rPr>
              <a:t>Threats </a:t>
            </a:r>
            <a:r>
              <a:rPr lang="en-CA" dirty="0" smtClean="0">
                <a:solidFill>
                  <a:srgbClr val="FFC000"/>
                </a:solidFill>
                <a:latin typeface="Bradley Hand ITC" panose="03070402050302030203" pitchFamily="66" charset="0"/>
              </a:rPr>
              <a:t>to Wild dogs</a:t>
            </a:r>
            <a:endParaRPr lang="en-CA" dirty="0">
              <a:solidFill>
                <a:srgbClr val="FFC000"/>
              </a:solidFill>
              <a:latin typeface="Bradley Hand ITC" panose="03070402050302030203" pitchFamily="66" charset="0"/>
            </a:endParaRPr>
          </a:p>
        </p:txBody>
      </p:sp>
      <p:sp>
        <p:nvSpPr>
          <p:cNvPr id="3" name="Content Placeholder 2"/>
          <p:cNvSpPr>
            <a:spLocks noGrp="1"/>
          </p:cNvSpPr>
          <p:nvPr>
            <p:ph idx="1"/>
          </p:nvPr>
        </p:nvSpPr>
        <p:spPr/>
        <p:txBody>
          <a:bodyPr>
            <a:normAutofit/>
          </a:bodyPr>
          <a:lstStyle/>
          <a:p>
            <a:r>
              <a:rPr lang="en-CA" sz="2400" dirty="0">
                <a:solidFill>
                  <a:srgbClr val="FFC000"/>
                </a:solidFill>
              </a:rPr>
              <a:t>Major threats to the survival of wild dogs include accidental and targeted killings by humans, viral diseases like rabies and distemper, habitat loss and competition with larger predators like lions. Conflicts occur when wild dogs come in contact with people whose livelihoods rest largely on livestock and agriculture. Problems arise when expanding human activities decrease the habitat for available prey for wild dogs.</a:t>
            </a:r>
          </a:p>
          <a:p>
            <a:pPr marL="68580" indent="0">
              <a:buNone/>
            </a:pPr>
            <a:endParaRPr lang="en-CA" sz="2400" dirty="0">
              <a:solidFill>
                <a:srgbClr val="FFC000"/>
              </a:solidFill>
            </a:endParaRPr>
          </a:p>
        </p:txBody>
      </p:sp>
    </p:spTree>
    <p:extLst>
      <p:ext uri="{BB962C8B-B14F-4D97-AF65-F5344CB8AC3E}">
        <p14:creationId xmlns:p14="http://schemas.microsoft.com/office/powerpoint/2010/main" val="3424863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r>
              <a:rPr lang="en-CA" dirty="0" smtClean="0">
                <a:solidFill>
                  <a:srgbClr val="FFC000"/>
                </a:solidFill>
              </a:rPr>
              <a:t>WILD DOGS</a:t>
            </a:r>
            <a:r>
              <a:rPr lang="en-CA" dirty="0" smtClean="0"/>
              <a:t>, </a:t>
            </a:r>
            <a:r>
              <a:rPr lang="en-CA" dirty="0" smtClean="0">
                <a:solidFill>
                  <a:srgbClr val="FFFF00"/>
                </a:solidFill>
              </a:rPr>
              <a:t>GOOD </a:t>
            </a:r>
            <a:r>
              <a:rPr lang="en-CA" dirty="0" smtClean="0"/>
              <a:t>OR EVIL</a:t>
            </a:r>
            <a:endParaRPr lang="en-CA" dirty="0"/>
          </a:p>
        </p:txBody>
      </p:sp>
      <p:sp>
        <p:nvSpPr>
          <p:cNvPr id="3" name="Content Placeholder 2"/>
          <p:cNvSpPr>
            <a:spLocks noGrp="1"/>
          </p:cNvSpPr>
          <p:nvPr>
            <p:ph idx="1"/>
          </p:nvPr>
        </p:nvSpPr>
        <p:spPr>
          <a:xfrm>
            <a:off x="685800" y="1600200"/>
            <a:ext cx="7772400" cy="4853135"/>
          </a:xfrm>
        </p:spPr>
        <p:txBody>
          <a:bodyPr>
            <a:normAutofit/>
          </a:bodyPr>
          <a:lstStyle/>
          <a:p>
            <a:pPr marL="68580" indent="0">
              <a:buNone/>
            </a:pPr>
            <a:r>
              <a:rPr lang="en-CA" dirty="0" smtClean="0">
                <a:solidFill>
                  <a:srgbClr val="00B0F0"/>
                </a:solidFill>
              </a:rPr>
              <a:t>African </a:t>
            </a:r>
            <a:r>
              <a:rPr lang="en-CA" dirty="0">
                <a:solidFill>
                  <a:srgbClr val="00B0F0"/>
                </a:solidFill>
              </a:rPr>
              <a:t>wild dogs live in widely distributed, fragmented populations throughout the grasslands, savannas and open woodlands… of Africa. Versatile carnivores, African wild dogs feed on animals up to twice their size, and will sometimes take on larger prey, like wildebeests, that are sick or old. There is an intricate social structure within African wild dog packs. Wild dogs take care of one another, and food is shared with individuals that did not participate in the hunt. Currently, these predators face increasing threats posed by </a:t>
            </a:r>
            <a:r>
              <a:rPr lang="en-CA" dirty="0" smtClean="0">
                <a:solidFill>
                  <a:srgbClr val="00B0F0"/>
                </a:solidFill>
              </a:rPr>
              <a:t>habitat </a:t>
            </a:r>
            <a:r>
              <a:rPr lang="en-CA" dirty="0">
                <a:solidFill>
                  <a:srgbClr val="00B0F0"/>
                </a:solidFill>
              </a:rPr>
              <a:t>loss and diseases from non-native species. </a:t>
            </a:r>
            <a:endParaRPr lang="en-CA" dirty="0" smtClean="0">
              <a:solidFill>
                <a:srgbClr val="00B0F0"/>
              </a:solidFill>
            </a:endParaRPr>
          </a:p>
          <a:p>
            <a:pPr lvl="0">
              <a:buClr>
                <a:srgbClr val="86CE24"/>
              </a:buClr>
            </a:pPr>
            <a:endParaRPr lang="en-CA" dirty="0" smtClean="0">
              <a:solidFill>
                <a:srgbClr val="00B0F0"/>
              </a:solidFill>
            </a:endParaRPr>
          </a:p>
          <a:p>
            <a:pPr lvl="0">
              <a:buClr>
                <a:srgbClr val="86CE24"/>
              </a:buClr>
            </a:pPr>
            <a:r>
              <a:rPr lang="en-CA" dirty="0" smtClean="0">
                <a:solidFill>
                  <a:srgbClr val="FFC000"/>
                </a:solidFill>
              </a:rPr>
              <a:t>Before </a:t>
            </a:r>
            <a:r>
              <a:rPr lang="en-CA" dirty="0">
                <a:solidFill>
                  <a:srgbClr val="FFC000"/>
                </a:solidFill>
              </a:rPr>
              <a:t>you decide here me out, yes the name sounds so deadly and evil but what I have learned is that looks don’t matter, the inside is what counts so now what do you think.</a:t>
            </a:r>
          </a:p>
          <a:p>
            <a:pPr lvl="0">
              <a:buClr>
                <a:srgbClr val="86CE24"/>
              </a:buClr>
            </a:pPr>
            <a:endParaRPr lang="en-CA" dirty="0">
              <a:solidFill>
                <a:srgbClr val="FFC000"/>
              </a:solidFill>
            </a:endParaRPr>
          </a:p>
          <a:p>
            <a:pPr marL="68580" indent="0">
              <a:buNone/>
            </a:pPr>
            <a:endParaRPr lang="en-CA" dirty="0">
              <a:solidFill>
                <a:srgbClr val="FFC000"/>
              </a:solidFill>
            </a:endParaRPr>
          </a:p>
        </p:txBody>
      </p:sp>
    </p:spTree>
    <p:extLst>
      <p:ext uri="{BB962C8B-B14F-4D97-AF65-F5344CB8AC3E}">
        <p14:creationId xmlns:p14="http://schemas.microsoft.com/office/powerpoint/2010/main" val="2330003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08504" cy="6858000"/>
          </a:xfrm>
        </p:spPr>
      </p:pic>
      <p:sp>
        <p:nvSpPr>
          <p:cNvPr id="5" name="TextBox 4"/>
          <p:cNvSpPr txBox="1"/>
          <p:nvPr/>
        </p:nvSpPr>
        <p:spPr>
          <a:xfrm>
            <a:off x="6876256" y="764704"/>
            <a:ext cx="1800200" cy="1569660"/>
          </a:xfrm>
          <a:prstGeom prst="rect">
            <a:avLst/>
          </a:prstGeom>
          <a:noFill/>
        </p:spPr>
        <p:txBody>
          <a:bodyPr wrap="square" rtlCol="0">
            <a:spAutoFit/>
          </a:bodyPr>
          <a:lstStyle/>
          <a:p>
            <a:r>
              <a:rPr lang="en-CA" sz="2400" dirty="0" smtClean="0">
                <a:solidFill>
                  <a:srgbClr val="FFFF00"/>
                </a:solidFill>
              </a:rPr>
              <a:t>What haven't you yawned before</a:t>
            </a:r>
            <a:endParaRPr lang="en-CA" sz="2400" dirty="0">
              <a:solidFill>
                <a:srgbClr val="FFFF00"/>
              </a:solidFill>
            </a:endParaRPr>
          </a:p>
        </p:txBody>
      </p:sp>
    </p:spTree>
    <p:extLst>
      <p:ext uri="{BB962C8B-B14F-4D97-AF65-F5344CB8AC3E}">
        <p14:creationId xmlns:p14="http://schemas.microsoft.com/office/powerpoint/2010/main" val="4222652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996952"/>
            <a:ext cx="7772400" cy="1143000"/>
          </a:xfrm>
        </p:spPr>
        <p:txBody>
          <a:bodyPr/>
          <a:lstStyle/>
          <a:p>
            <a:endParaRPr lang="en-CA"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240820" cy="6887766"/>
          </a:xfrm>
        </p:spPr>
      </p:pic>
      <p:sp>
        <p:nvSpPr>
          <p:cNvPr id="8" name="TextBox 7"/>
          <p:cNvSpPr txBox="1"/>
          <p:nvPr/>
        </p:nvSpPr>
        <p:spPr>
          <a:xfrm>
            <a:off x="6300192" y="1013918"/>
            <a:ext cx="1224136" cy="830997"/>
          </a:xfrm>
          <a:prstGeom prst="rect">
            <a:avLst/>
          </a:prstGeom>
          <a:noFill/>
        </p:spPr>
        <p:txBody>
          <a:bodyPr wrap="square" rtlCol="0">
            <a:spAutoFit/>
          </a:bodyPr>
          <a:lstStyle/>
          <a:p>
            <a:r>
              <a:rPr lang="en-CA" sz="2400" dirty="0" smtClean="0">
                <a:solidFill>
                  <a:srgbClr val="FFC000"/>
                </a:solidFill>
              </a:rPr>
              <a:t>Why Me ?</a:t>
            </a:r>
            <a:endParaRPr lang="en-CA" sz="2400" dirty="0">
              <a:solidFill>
                <a:srgbClr val="FFC000"/>
              </a:solidFill>
            </a:endParaRPr>
          </a:p>
        </p:txBody>
      </p:sp>
    </p:spTree>
    <p:extLst>
      <p:ext uri="{BB962C8B-B14F-4D97-AF65-F5344CB8AC3E}">
        <p14:creationId xmlns:p14="http://schemas.microsoft.com/office/powerpoint/2010/main" val="3561971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
            </a:r>
            <a:br>
              <a:rPr lang="en-CA" b="1" dirty="0" smtClean="0"/>
            </a:br>
            <a:r>
              <a:rPr lang="en-CA" b="1" dirty="0"/>
              <a:t/>
            </a:r>
            <a:br>
              <a:rPr lang="en-CA" b="1" dirty="0"/>
            </a:br>
            <a:r>
              <a:rPr lang="en-CA" b="1" dirty="0" smtClean="0"/>
              <a:t>              </a:t>
            </a:r>
            <a:r>
              <a:rPr lang="en-CA" b="1" dirty="0" smtClean="0">
                <a:solidFill>
                  <a:schemeClr val="accent1">
                    <a:lumMod val="60000"/>
                    <a:lumOff val="40000"/>
                  </a:schemeClr>
                </a:solidFill>
                <a:latin typeface="Bradley Hand ITC" panose="03070402050302030203" pitchFamily="66" charset="0"/>
              </a:rPr>
              <a:t>How </a:t>
            </a:r>
            <a:r>
              <a:rPr lang="en-CA" b="1" dirty="0">
                <a:solidFill>
                  <a:srgbClr val="00B050"/>
                </a:solidFill>
                <a:latin typeface="Bradley Hand ITC" panose="03070402050302030203" pitchFamily="66" charset="0"/>
              </a:rPr>
              <a:t>You</a:t>
            </a:r>
            <a:r>
              <a:rPr lang="en-CA" b="1" dirty="0">
                <a:solidFill>
                  <a:schemeClr val="accent1">
                    <a:lumMod val="60000"/>
                    <a:lumOff val="40000"/>
                  </a:schemeClr>
                </a:solidFill>
                <a:latin typeface="Bradley Hand ITC" panose="03070402050302030203" pitchFamily="66" charset="0"/>
              </a:rPr>
              <a:t> </a:t>
            </a:r>
            <a:r>
              <a:rPr lang="en-CA" b="1" dirty="0">
                <a:solidFill>
                  <a:srgbClr val="00B0F0"/>
                </a:solidFill>
                <a:latin typeface="Bradley Hand ITC" panose="03070402050302030203" pitchFamily="66" charset="0"/>
              </a:rPr>
              <a:t>Can </a:t>
            </a:r>
            <a:r>
              <a:rPr lang="en-CA" b="1" dirty="0">
                <a:solidFill>
                  <a:srgbClr val="0070C0"/>
                </a:solidFill>
                <a:latin typeface="Bradley Hand ITC" panose="03070402050302030203" pitchFamily="66" charset="0"/>
              </a:rPr>
              <a:t>Help</a:t>
            </a:r>
            <a:br>
              <a:rPr lang="en-CA" b="1" dirty="0">
                <a:solidFill>
                  <a:srgbClr val="0070C0"/>
                </a:solidFill>
                <a:latin typeface="Bradley Hand ITC" panose="03070402050302030203" pitchFamily="66" charset="0"/>
              </a:rPr>
            </a:br>
            <a:r>
              <a:rPr lang="en-CA" b="1" dirty="0">
                <a:solidFill>
                  <a:schemeClr val="accent1">
                    <a:lumMod val="60000"/>
                    <a:lumOff val="40000"/>
                  </a:schemeClr>
                </a:solidFill>
                <a:latin typeface="Bradley Hand ITC" panose="03070402050302030203" pitchFamily="66" charset="0"/>
              </a:rPr>
              <a:t/>
            </a:r>
            <a:br>
              <a:rPr lang="en-CA" b="1" dirty="0">
                <a:solidFill>
                  <a:schemeClr val="accent1">
                    <a:lumMod val="60000"/>
                    <a:lumOff val="40000"/>
                  </a:schemeClr>
                </a:solidFill>
                <a:latin typeface="Bradley Hand ITC" panose="03070402050302030203" pitchFamily="66" charset="0"/>
              </a:rPr>
            </a:br>
            <a:endParaRPr lang="en-CA" dirty="0">
              <a:solidFill>
                <a:schemeClr val="accent1">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a:xfrm>
            <a:off x="685800" y="1600200"/>
            <a:ext cx="7772400" cy="5141167"/>
          </a:xfrm>
        </p:spPr>
        <p:txBody>
          <a:bodyPr>
            <a:normAutofit/>
          </a:bodyPr>
          <a:lstStyle/>
          <a:p>
            <a:r>
              <a:rPr lang="en-CA" b="1" dirty="0" smtClean="0">
                <a:hlinkClick r:id="rId2"/>
              </a:rPr>
              <a:t>1</a:t>
            </a:r>
            <a:r>
              <a:rPr lang="en-CA" dirty="0" smtClean="0">
                <a:hlinkClick r:id="rId2"/>
              </a:rPr>
              <a:t> </a:t>
            </a:r>
            <a:r>
              <a:rPr lang="en-CA" b="1" dirty="0">
                <a:hlinkClick r:id="rId2"/>
              </a:rPr>
              <a:t>Support WWF </a:t>
            </a:r>
          </a:p>
          <a:p>
            <a:pPr marL="68580" indent="0">
              <a:buNone/>
            </a:pPr>
            <a:r>
              <a:rPr lang="en-CA" dirty="0" smtClean="0">
                <a:hlinkClick r:id="rId2"/>
              </a:rPr>
              <a:t>Show </a:t>
            </a:r>
            <a:r>
              <a:rPr lang="en-CA" dirty="0">
                <a:hlinkClick r:id="rId2"/>
              </a:rPr>
              <a:t>your love of the tiger with the WWF </a:t>
            </a:r>
            <a:r>
              <a:rPr lang="en-CA" dirty="0" err="1">
                <a:hlinkClick r:id="rId2"/>
              </a:rPr>
              <a:t>BankAmericard</a:t>
            </a:r>
            <a:r>
              <a:rPr lang="en-CA" dirty="0">
                <a:hlinkClick r:id="rId2"/>
              </a:rPr>
              <a:t> Cash Rewards Visa credit card. Bank of America will contribute $100 to WWF for each account opened and activated.</a:t>
            </a:r>
          </a:p>
          <a:p>
            <a:endParaRPr lang="en-CA" dirty="0">
              <a:hlinkClick r:id="rId2"/>
            </a:endParaRPr>
          </a:p>
          <a:p>
            <a:endParaRPr lang="en-CA" b="1" dirty="0" smtClean="0">
              <a:hlinkClick r:id="rId3"/>
            </a:endParaRPr>
          </a:p>
          <a:p>
            <a:r>
              <a:rPr lang="en-CA" b="1" dirty="0" smtClean="0">
                <a:hlinkClick r:id="rId3"/>
              </a:rPr>
              <a:t>02</a:t>
            </a:r>
            <a:r>
              <a:rPr lang="en-CA" dirty="0" smtClean="0">
                <a:hlinkClick r:id="rId3"/>
              </a:rPr>
              <a:t> </a:t>
            </a:r>
            <a:r>
              <a:rPr lang="en-CA" b="1" dirty="0">
                <a:hlinkClick r:id="rId3"/>
              </a:rPr>
              <a:t>Fundraise </a:t>
            </a:r>
          </a:p>
          <a:p>
            <a:pPr marL="68580" indent="0">
              <a:buNone/>
            </a:pPr>
            <a:r>
              <a:rPr lang="en-CA" dirty="0">
                <a:hlinkClick r:id="rId3"/>
              </a:rPr>
              <a:t>Create a Panda Nation page for your next birthday, athletic event, or other occasion and raise money to support WWF's global conservation efforts</a:t>
            </a:r>
            <a:r>
              <a:rPr lang="en-CA" dirty="0" smtClean="0">
                <a:hlinkClick r:id="rId3"/>
              </a:rPr>
              <a:t>.</a:t>
            </a:r>
            <a:endParaRPr lang="en-CA" dirty="0">
              <a:hlinkClick r:id="rId3"/>
            </a:endParaRPr>
          </a:p>
        </p:txBody>
      </p:sp>
    </p:spTree>
    <p:extLst>
      <p:ext uri="{BB962C8B-B14F-4D97-AF65-F5344CB8AC3E}">
        <p14:creationId xmlns:p14="http://schemas.microsoft.com/office/powerpoint/2010/main" val="269507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64</TotalTime>
  <Words>531</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 Pop</vt:lpstr>
      <vt:lpstr>Endangered Species </vt:lpstr>
      <vt:lpstr>Some Awesome Facts !   Not really.</vt:lpstr>
      <vt:lpstr>       African Wild Dogs</vt:lpstr>
      <vt:lpstr>           About Wild Dogs</vt:lpstr>
      <vt:lpstr>          Threats to Wild dogs</vt:lpstr>
      <vt:lpstr>      WILD DOGS, GOOD OR EVIL</vt:lpstr>
      <vt:lpstr>PowerPoint Presentation</vt:lpstr>
      <vt:lpstr>PowerPoint Presentation</vt:lpstr>
      <vt:lpstr>                How You Can Help  </vt:lpstr>
      <vt:lpstr>PowerPoint Presentation</vt:lpstr>
      <vt:lpstr>I HOPE YOU HAVE ENJOYED MY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Species</dc:title>
  <dc:creator>user</dc:creator>
  <cp:lastModifiedBy>user</cp:lastModifiedBy>
  <cp:revision>7</cp:revision>
  <dcterms:created xsi:type="dcterms:W3CDTF">2014-10-15T22:05:24Z</dcterms:created>
  <dcterms:modified xsi:type="dcterms:W3CDTF">2014-10-15T23:09:44Z</dcterms:modified>
</cp:coreProperties>
</file>