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p:scale>
          <a:sx n="70" d="100"/>
          <a:sy n="70" d="100"/>
        </p:scale>
        <p:origin x="-1386" y="-3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E76C1-AF5F-407B-A4E6-4882046458AA}" type="datetimeFigureOut">
              <a:rPr lang="en-CA" smtClean="0"/>
              <a:pPr/>
              <a:t>22/10/2014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C4321C-AC18-493F-8A4F-DE61BCE383AE}" type="slidenum">
              <a:rPr lang="en-CA" smtClean="0"/>
              <a:pPr/>
              <a:t>‹#›</a:t>
            </a:fld>
            <a:endParaRPr lang="en-CA"/>
          </a:p>
        </p:txBody>
      </p:sp>
    </p:spTree>
    <p:extLst>
      <p:ext uri="{BB962C8B-B14F-4D97-AF65-F5344CB8AC3E}">
        <p14:creationId xmlns:p14="http://schemas.microsoft.com/office/powerpoint/2010/main" xmlns="" val="1109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C4321C-AC18-493F-8A4F-DE61BCE383AE}" type="slidenum">
              <a:rPr lang="en-CA" smtClean="0"/>
              <a:pPr/>
              <a:t>4</a:t>
            </a:fld>
            <a:endParaRPr lang="en-CA"/>
          </a:p>
        </p:txBody>
      </p:sp>
    </p:spTree>
    <p:extLst>
      <p:ext uri="{BB962C8B-B14F-4D97-AF65-F5344CB8AC3E}">
        <p14:creationId xmlns:p14="http://schemas.microsoft.com/office/powerpoint/2010/main" xmlns="" val="2554768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C7F2722-0BFE-426B-B4BC-2546A134B1E4}" type="datetimeFigureOut">
              <a:rPr lang="en-CA" smtClean="0"/>
              <a:pPr/>
              <a:t>22/10/2014</a:t>
            </a:fld>
            <a:endParaRPr lang="en-CA"/>
          </a:p>
        </p:txBody>
      </p:sp>
      <p:sp>
        <p:nvSpPr>
          <p:cNvPr id="17" name="Footer Placeholder 16"/>
          <p:cNvSpPr>
            <a:spLocks noGrp="1"/>
          </p:cNvSpPr>
          <p:nvPr>
            <p:ph type="ftr" sz="quarter" idx="11"/>
          </p:nvPr>
        </p:nvSpPr>
        <p:spPr/>
        <p:txBody>
          <a:bodyPr/>
          <a:lstStyle/>
          <a:p>
            <a:endParaRPr lang="en-CA"/>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408F68-67D0-41C6-92D3-806184866600}" type="slidenum">
              <a:rPr lang="en-CA" smtClean="0"/>
              <a:pPr/>
              <a:t>‹#›</a:t>
            </a:fld>
            <a:endParaRPr lang="en-CA"/>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7F2722-0BFE-426B-B4BC-2546A134B1E4}" type="datetimeFigureOut">
              <a:rPr lang="en-CA" smtClean="0"/>
              <a:pPr/>
              <a:t>22/10/2014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408F68-67D0-41C6-92D3-806184866600}"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0408F68-67D0-41C6-92D3-806184866600}" type="slidenum">
              <a:rPr lang="en-CA" smtClean="0"/>
              <a:pPr/>
              <a:t>‹#›</a:t>
            </a:fld>
            <a:endParaRPr lang="en-CA"/>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7F2722-0BFE-426B-B4BC-2546A134B1E4}" type="datetimeFigureOut">
              <a:rPr lang="en-CA" smtClean="0"/>
              <a:pPr/>
              <a:t>22/10/2014</a:t>
            </a:fld>
            <a:endParaRPr lang="en-CA"/>
          </a:p>
        </p:txBody>
      </p:sp>
      <p:sp>
        <p:nvSpPr>
          <p:cNvPr id="5" name="Footer Placeholder 4"/>
          <p:cNvSpPr>
            <a:spLocks noGrp="1"/>
          </p:cNvSpPr>
          <p:nvPr>
            <p:ph type="ftr" sz="quarter" idx="11"/>
          </p:nvPr>
        </p:nvSpPr>
        <p:spPr/>
        <p:txBody>
          <a:bodyPr/>
          <a:lstStyle/>
          <a:p>
            <a:endParaRPr lang="en-CA"/>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C7F2722-0BFE-426B-B4BC-2546A134B1E4}" type="datetimeFigureOut">
              <a:rPr lang="en-CA" smtClean="0"/>
              <a:pPr/>
              <a:t>22/10/2014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4361688" y="1026372"/>
            <a:ext cx="457200" cy="441325"/>
          </a:xfrm>
        </p:spPr>
        <p:txBody>
          <a:bodyPr/>
          <a:lstStyle/>
          <a:p>
            <a:fld id="{40408F68-67D0-41C6-92D3-806184866600}" type="slidenum">
              <a:rPr lang="en-CA" smtClean="0"/>
              <a:pPr/>
              <a:t>‹#›</a:t>
            </a:fld>
            <a:endParaRPr lang="en-CA"/>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CA"/>
          </a:p>
        </p:txBody>
      </p:sp>
      <p:sp>
        <p:nvSpPr>
          <p:cNvPr id="4" name="Date Placeholder 3"/>
          <p:cNvSpPr>
            <a:spLocks noGrp="1"/>
          </p:cNvSpPr>
          <p:nvPr>
            <p:ph type="dt" sz="half" idx="10"/>
          </p:nvPr>
        </p:nvSpPr>
        <p:spPr/>
        <p:txBody>
          <a:bodyPr/>
          <a:lstStyle/>
          <a:p>
            <a:fld id="{EC7F2722-0BFE-426B-B4BC-2546A134B1E4}" type="datetimeFigureOut">
              <a:rPr lang="en-CA" smtClean="0"/>
              <a:pPr/>
              <a:t>22/10/2014</a:t>
            </a:fld>
            <a:endParaRPr lang="en-CA"/>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408F68-67D0-41C6-92D3-806184866600}" type="slidenum">
              <a:rPr lang="en-CA" smtClean="0"/>
              <a:pPr/>
              <a:t>‹#›</a:t>
            </a:fld>
            <a:endParaRPr lang="en-CA"/>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C7F2722-0BFE-426B-B4BC-2546A134B1E4}" type="datetimeFigureOut">
              <a:rPr lang="en-CA" smtClean="0"/>
              <a:pPr/>
              <a:t>22/10/2014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0408F68-67D0-41C6-92D3-806184866600}" type="slidenum">
              <a:rPr lang="en-CA" smtClean="0"/>
              <a:pPr/>
              <a:t>‹#›</a:t>
            </a:fld>
            <a:endParaRPr lang="en-CA"/>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C7F2722-0BFE-426B-B4BC-2546A134B1E4}" type="datetimeFigureOut">
              <a:rPr lang="en-CA" smtClean="0"/>
              <a:pPr/>
              <a:t>22/10/2014</a:t>
            </a:fld>
            <a:endParaRPr lang="en-CA"/>
          </a:p>
        </p:txBody>
      </p:sp>
      <p:sp>
        <p:nvSpPr>
          <p:cNvPr id="8" name="Footer Placeholder 7"/>
          <p:cNvSpPr>
            <a:spLocks noGrp="1"/>
          </p:cNvSpPr>
          <p:nvPr>
            <p:ph type="ftr" sz="quarter" idx="11"/>
          </p:nvPr>
        </p:nvSpPr>
        <p:spPr>
          <a:xfrm>
            <a:off x="304800" y="6409944"/>
            <a:ext cx="3581400" cy="365760"/>
          </a:xfrm>
        </p:spPr>
        <p:txBody>
          <a:bodyPr/>
          <a:lstStyle/>
          <a:p>
            <a:endParaRPr lang="en-CA"/>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0408F68-67D0-41C6-92D3-806184866600}" type="slidenum">
              <a:rPr lang="en-CA" smtClean="0"/>
              <a:pPr/>
              <a:t>‹#›</a:t>
            </a:fld>
            <a:endParaRPr lang="en-CA"/>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7F2722-0BFE-426B-B4BC-2546A134B1E4}" type="datetimeFigureOut">
              <a:rPr lang="en-CA" smtClean="0"/>
              <a:pPr/>
              <a:t>22/10/2014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4343400" y="1036020"/>
            <a:ext cx="457200" cy="441325"/>
          </a:xfrm>
        </p:spPr>
        <p:txBody>
          <a:bodyPr/>
          <a:lstStyle/>
          <a:p>
            <a:fld id="{40408F68-67D0-41C6-92D3-806184866600}"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C7F2722-0BFE-426B-B4BC-2546A134B1E4}" type="datetimeFigureOut">
              <a:rPr lang="en-CA" smtClean="0"/>
              <a:pPr/>
              <a:t>22/10/2014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0408F68-67D0-41C6-92D3-806184866600}"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0408F68-67D0-41C6-92D3-806184866600}" type="slidenum">
              <a:rPr lang="en-CA" smtClean="0"/>
              <a:pPr/>
              <a:t>‹#›</a:t>
            </a:fld>
            <a:endParaRPr lang="en-C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C7F2722-0BFE-426B-B4BC-2546A134B1E4}" type="datetimeFigureOut">
              <a:rPr lang="en-CA" smtClean="0"/>
              <a:pPr/>
              <a:t>22/10/2014</a:t>
            </a:fld>
            <a:endParaRPr lang="en-CA"/>
          </a:p>
        </p:txBody>
      </p:sp>
      <p:sp>
        <p:nvSpPr>
          <p:cNvPr id="6" name="Footer Placeholder 5"/>
          <p:cNvSpPr>
            <a:spLocks noGrp="1"/>
          </p:cNvSpPr>
          <p:nvPr>
            <p:ph type="ftr" sz="quarter" idx="11"/>
          </p:nvPr>
        </p:nvSpPr>
        <p:spPr>
          <a:xfrm>
            <a:off x="301752" y="6410848"/>
            <a:ext cx="3383280" cy="365760"/>
          </a:xfrm>
        </p:spPr>
        <p:txBody>
          <a:bodyPr/>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0408F68-67D0-41C6-92D3-806184866600}" type="slidenum">
              <a:rPr lang="en-CA" smtClean="0"/>
              <a:pPr/>
              <a:t>‹#›</a:t>
            </a:fld>
            <a:endParaRPr lang="en-CA"/>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C7F2722-0BFE-426B-B4BC-2546A134B1E4}" type="datetimeFigureOut">
              <a:rPr lang="en-CA" smtClean="0"/>
              <a:pPr/>
              <a:t>22/10/2014</a:t>
            </a:fld>
            <a:endParaRPr lang="en-CA"/>
          </a:p>
        </p:txBody>
      </p:sp>
      <p:sp>
        <p:nvSpPr>
          <p:cNvPr id="6" name="Footer Placeholder 5"/>
          <p:cNvSpPr>
            <a:spLocks noGrp="1"/>
          </p:cNvSpPr>
          <p:nvPr>
            <p:ph type="ftr" sz="quarter" idx="11"/>
          </p:nvPr>
        </p:nvSpPr>
        <p:spPr>
          <a:xfrm>
            <a:off x="301752" y="6410848"/>
            <a:ext cx="3584448" cy="365760"/>
          </a:xfrm>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C7F2722-0BFE-426B-B4BC-2546A134B1E4}" type="datetimeFigureOut">
              <a:rPr lang="en-CA" smtClean="0"/>
              <a:pPr/>
              <a:t>22/10/2014</a:t>
            </a:fld>
            <a:endParaRPr lang="en-CA"/>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C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0408F68-67D0-41C6-92D3-806184866600}" type="slidenum">
              <a:rPr lang="en-CA" smtClean="0"/>
              <a:pPr/>
              <a:t>‹#›</a:t>
            </a:fld>
            <a:endParaRPr lang="en-CA"/>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CA"/>
          </a:p>
        </p:txBody>
      </p:sp>
      <p:sp>
        <p:nvSpPr>
          <p:cNvPr id="2" name="Title 1"/>
          <p:cNvSpPr>
            <a:spLocks noGrp="1"/>
          </p:cNvSpPr>
          <p:nvPr>
            <p:ph type="ctrTitle"/>
          </p:nvPr>
        </p:nvSpPr>
        <p:spPr/>
        <p:txBody>
          <a:bodyPr/>
          <a:lstStyle/>
          <a:p>
            <a:r>
              <a:rPr lang="en-US" dirty="0" smtClean="0"/>
              <a:t>Polar bears</a:t>
            </a:r>
            <a:endParaRPr lang="en-CA" dirty="0"/>
          </a:p>
        </p:txBody>
      </p:sp>
      <p:pic>
        <p:nvPicPr>
          <p:cNvPr id="1026" name="Picture 2" descr="C:\Users\Nooney\Desktop\polar-bear-her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70" y="0"/>
            <a:ext cx="9169991" cy="685673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776683" y="86290"/>
            <a:ext cx="5616624" cy="1107996"/>
          </a:xfrm>
          <a:prstGeom prst="rect">
            <a:avLst/>
          </a:prstGeom>
          <a:noFill/>
        </p:spPr>
        <p:txBody>
          <a:bodyPr wrap="square" rtlCol="0">
            <a:spAutoFit/>
          </a:bodyPr>
          <a:lstStyle/>
          <a:p>
            <a:r>
              <a:rPr lang="en-US" dirty="0" smtClean="0"/>
              <a:t>    </a:t>
            </a:r>
            <a:r>
              <a:rPr lang="en-US" sz="6600" b="1" dirty="0" smtClean="0">
                <a:solidFill>
                  <a:srgbClr val="FF0000"/>
                </a:solidFill>
              </a:rPr>
              <a:t>Polar bears</a:t>
            </a:r>
            <a:endParaRPr lang="en-CA" sz="6600" b="1" dirty="0">
              <a:solidFill>
                <a:srgbClr val="FF0000"/>
              </a:solidFill>
            </a:endParaRPr>
          </a:p>
        </p:txBody>
      </p:sp>
      <p:sp>
        <p:nvSpPr>
          <p:cNvPr id="6" name="TextBox 5"/>
          <p:cNvSpPr txBox="1"/>
          <p:nvPr/>
        </p:nvSpPr>
        <p:spPr>
          <a:xfrm>
            <a:off x="1924085" y="5678969"/>
            <a:ext cx="5485603" cy="923330"/>
          </a:xfrm>
          <a:prstGeom prst="rect">
            <a:avLst/>
          </a:prstGeom>
          <a:noFill/>
        </p:spPr>
        <p:txBody>
          <a:bodyPr wrap="square" rtlCol="0">
            <a:spAutoFit/>
          </a:bodyPr>
          <a:lstStyle/>
          <a:p>
            <a:r>
              <a:rPr lang="en-US" dirty="0" smtClean="0">
                <a:solidFill>
                  <a:srgbClr val="7030A0"/>
                </a:solidFill>
              </a:rPr>
              <a:t>Are we ready to say good bye to the polar bears!</a:t>
            </a:r>
          </a:p>
          <a:p>
            <a:r>
              <a:rPr lang="en-US" dirty="0" smtClean="0">
                <a:solidFill>
                  <a:srgbClr val="7030A0"/>
                </a:solidFill>
              </a:rPr>
              <a:t>Or are we going to help and protect these amazing animals</a:t>
            </a:r>
            <a:endParaRPr lang="en-CA" dirty="0">
              <a:solidFill>
                <a:srgbClr val="7030A0"/>
              </a:solidFill>
            </a:endParaRPr>
          </a:p>
        </p:txBody>
      </p:sp>
    </p:spTree>
    <p:extLst>
      <p:ext uri="{BB962C8B-B14F-4D97-AF65-F5344CB8AC3E}">
        <p14:creationId xmlns:p14="http://schemas.microsoft.com/office/powerpoint/2010/main" xmlns="" val="56015708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sz="quarter" idx="1"/>
          </p:nvPr>
        </p:nvSpPr>
        <p:spPr/>
        <p:txBody>
          <a:bodyPr/>
          <a:lstStyle/>
          <a:p>
            <a:endParaRPr lang="en-CA" dirty="0"/>
          </a:p>
        </p:txBody>
      </p:sp>
      <p:pic>
        <p:nvPicPr>
          <p:cNvPr id="2051" name="Picture 3" descr="C:\Users\Nooney\Desktop\o-ARCTIC-facebook.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825" y="0"/>
            <a:ext cx="9182825"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619672" y="14695"/>
            <a:ext cx="5616624" cy="923330"/>
          </a:xfrm>
          <a:prstGeom prst="rect">
            <a:avLst/>
          </a:prstGeom>
          <a:noFill/>
        </p:spPr>
        <p:txBody>
          <a:bodyPr wrap="square" rtlCol="0">
            <a:spAutoFit/>
          </a:bodyPr>
          <a:lstStyle/>
          <a:p>
            <a:r>
              <a:rPr lang="en-US" dirty="0" smtClean="0">
                <a:solidFill>
                  <a:schemeClr val="accent6">
                    <a:lumMod val="75000"/>
                  </a:schemeClr>
                </a:solidFill>
              </a:rPr>
              <a:t>                </a:t>
            </a:r>
            <a:r>
              <a:rPr lang="en-US" sz="5400" dirty="0" smtClean="0">
                <a:solidFill>
                  <a:schemeClr val="accent6">
                    <a:lumMod val="75000"/>
                  </a:schemeClr>
                </a:solidFill>
              </a:rPr>
              <a:t>Habitat</a:t>
            </a:r>
            <a:endParaRPr lang="en-CA" sz="5400" dirty="0">
              <a:solidFill>
                <a:schemeClr val="accent6">
                  <a:lumMod val="50000"/>
                </a:schemeClr>
              </a:solidFill>
            </a:endParaRPr>
          </a:p>
        </p:txBody>
      </p:sp>
      <p:sp>
        <p:nvSpPr>
          <p:cNvPr id="6" name="TextBox 5"/>
          <p:cNvSpPr txBox="1"/>
          <p:nvPr/>
        </p:nvSpPr>
        <p:spPr>
          <a:xfrm>
            <a:off x="395536" y="938025"/>
            <a:ext cx="7344816" cy="489364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CA" sz="2400" b="1" dirty="0" smtClean="0">
                <a:solidFill>
                  <a:srgbClr val="00B0F0"/>
                </a:solidFill>
              </a:rPr>
              <a:t>Most of us may already know that the habitat of the polar bears is the Artic region .Polar bears have adapted to be able to live in the water and on  land.  Unlike other bear species, the polar bear are excellent swimmers, and  have been spotted more than 100 miles away from land or ice. Over 40 per cent of all polar bears  living today live in Northern Canada. Polar bears mostly eat seals and fishes. Since polar bears have such sharp nails it is able to catch fishes more quickly, that’s why it is a common food source to the polar bear.</a:t>
            </a:r>
          </a:p>
        </p:txBody>
      </p:sp>
    </p:spTree>
    <p:extLst>
      <p:ext uri="{BB962C8B-B14F-4D97-AF65-F5344CB8AC3E}">
        <p14:creationId xmlns:p14="http://schemas.microsoft.com/office/powerpoint/2010/main" xmlns="" val="2189677396"/>
      </p:ext>
    </p:extLst>
  </p:cSld>
  <p:clrMapOvr>
    <a:masterClrMapping/>
  </p:clrMapOvr>
  <mc:AlternateContent xmlns:mc="http://schemas.openxmlformats.org/markup-compatibility/2006">
    <mc:Choice xmlns:p14="http://schemas.microsoft.com/office/powerpoint/2010/main" xmlns="" Requires="p14">
      <p:transition spd="slow" p14:dur="7000">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sz="quarter" idx="1"/>
          </p:nvPr>
        </p:nvSpPr>
        <p:spPr/>
        <p:txBody>
          <a:bodyPr/>
          <a:lstStyle/>
          <a:p>
            <a:endParaRPr lang="en-CA"/>
          </a:p>
        </p:txBody>
      </p:sp>
      <p:pic>
        <p:nvPicPr>
          <p:cNvPr id="3074" name="Picture 2" descr="C:\Users\Nooney\Desktop\Canada_fla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1214" y="0"/>
            <a:ext cx="94752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31214" y="20187"/>
            <a:ext cx="9475213" cy="515526"/>
          </a:xfrm>
          <a:prstGeom prst="rect">
            <a:avLst/>
          </a:prstGeom>
          <a:noFill/>
        </p:spPr>
        <p:txBody>
          <a:bodyPr wrap="square" rtlCol="0">
            <a:spAutoFit/>
          </a:bodyPr>
          <a:lstStyle/>
          <a:p>
            <a:r>
              <a:rPr lang="en-US" dirty="0" smtClean="0"/>
              <a:t> </a:t>
            </a:r>
            <a:r>
              <a:rPr lang="en-US" sz="2750" b="1" dirty="0" smtClean="0"/>
              <a:t>What is the county/continent is this animal located</a:t>
            </a:r>
            <a:endParaRPr lang="en-CA" sz="2750" b="1" dirty="0"/>
          </a:p>
        </p:txBody>
      </p:sp>
      <p:sp>
        <p:nvSpPr>
          <p:cNvPr id="5" name="TextBox 4"/>
          <p:cNvSpPr txBox="1"/>
          <p:nvPr/>
        </p:nvSpPr>
        <p:spPr>
          <a:xfrm>
            <a:off x="755576" y="1484784"/>
            <a:ext cx="6696744" cy="310854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CA" sz="2800" b="1" dirty="0" smtClean="0"/>
              <a:t>Polar bears live In the Arctic in areas where they can hunt for there food, There are five nations with polar bears such as: U.S. (Alaska), Canada, Russia, Greenland, and Norway. Polar bears do not live in Antarctica.</a:t>
            </a:r>
            <a:endParaRPr lang="en-CA" sz="2800" b="1" dirty="0"/>
          </a:p>
        </p:txBody>
      </p:sp>
    </p:spTree>
    <p:extLst>
      <p:ext uri="{BB962C8B-B14F-4D97-AF65-F5344CB8AC3E}">
        <p14:creationId xmlns:p14="http://schemas.microsoft.com/office/powerpoint/2010/main" xmlns="" val="1340169529"/>
      </p:ext>
    </p:extLst>
  </p:cSld>
  <p:clrMapOvr>
    <a:masterClrMapping/>
  </p:clrMapOvr>
  <mc:AlternateContent xmlns:mc="http://schemas.openxmlformats.org/markup-compatibility/2006">
    <mc:Choice xmlns:p14="http://schemas.microsoft.com/office/powerpoint/2010/main" xmlns="" Requires="p14">
      <p:transition spd="slow" p14:dur="40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25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8534400" cy="758952"/>
          </a:xfrm>
        </p:spPr>
        <p:txBody>
          <a:bodyPr/>
          <a:lstStyle/>
          <a:p>
            <a:endParaRPr lang="en-CA"/>
          </a:p>
        </p:txBody>
      </p:sp>
      <p:sp>
        <p:nvSpPr>
          <p:cNvPr id="3" name="Content Placeholder 2"/>
          <p:cNvSpPr>
            <a:spLocks noGrp="1"/>
          </p:cNvSpPr>
          <p:nvPr>
            <p:ph sz="quarter" idx="1"/>
          </p:nvPr>
        </p:nvSpPr>
        <p:spPr/>
        <p:txBody>
          <a:bodyPr/>
          <a:lstStyle/>
          <a:p>
            <a:endParaRPr lang="en-CA"/>
          </a:p>
        </p:txBody>
      </p:sp>
      <p:pic>
        <p:nvPicPr>
          <p:cNvPr id="4098" name="Picture 2" descr="C:\Users\Nooney\Desktop\facts-not-fiction.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548" y="0"/>
            <a:ext cx="9155058" cy="676280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3134" y="0"/>
            <a:ext cx="9214535" cy="1015663"/>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6000" dirty="0" smtClean="0"/>
              <a:t> 6 facts about polar bears</a:t>
            </a:r>
            <a:endParaRPr lang="en-CA" sz="6000" dirty="0"/>
          </a:p>
        </p:txBody>
      </p:sp>
      <p:sp>
        <p:nvSpPr>
          <p:cNvPr id="5" name="TextBox 4"/>
          <p:cNvSpPr txBox="1"/>
          <p:nvPr/>
        </p:nvSpPr>
        <p:spPr>
          <a:xfrm>
            <a:off x="0" y="1268760"/>
            <a:ext cx="928903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CA" dirty="0" smtClean="0">
                <a:solidFill>
                  <a:srgbClr val="FFFF00"/>
                </a:solidFill>
              </a:rPr>
              <a:t>1.Adult females often weigh between 500 and 600 pounds (227 and 272 kilograms).</a:t>
            </a:r>
            <a:endParaRPr lang="en-CA" dirty="0">
              <a:solidFill>
                <a:srgbClr val="FFFF00"/>
              </a:solidFill>
            </a:endParaRPr>
          </a:p>
        </p:txBody>
      </p:sp>
      <p:sp>
        <p:nvSpPr>
          <p:cNvPr id="6" name="TextBox 5"/>
          <p:cNvSpPr txBox="1"/>
          <p:nvPr/>
        </p:nvSpPr>
        <p:spPr>
          <a:xfrm>
            <a:off x="-72516" y="2060848"/>
            <a:ext cx="928903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CA" dirty="0" smtClean="0">
                <a:solidFill>
                  <a:srgbClr val="7030A0"/>
                </a:solidFill>
              </a:rPr>
              <a:t>2.Polar bears fur is oily and water repellant.  Allowing them to shake dry after swimming.</a:t>
            </a:r>
            <a:endParaRPr lang="en-CA" dirty="0">
              <a:solidFill>
                <a:srgbClr val="7030A0"/>
              </a:solidFill>
            </a:endParaRPr>
          </a:p>
        </p:txBody>
      </p:sp>
      <p:sp>
        <p:nvSpPr>
          <p:cNvPr id="7" name="TextBox 6"/>
          <p:cNvSpPr txBox="1"/>
          <p:nvPr/>
        </p:nvSpPr>
        <p:spPr>
          <a:xfrm>
            <a:off x="85532" y="2924944"/>
            <a:ext cx="9117968"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CA" dirty="0" smtClean="0">
                <a:solidFill>
                  <a:srgbClr val="00B050"/>
                </a:solidFill>
              </a:rPr>
              <a:t>3.Polar bears can swim up to 100 miles (161 kilometers at a time).  Polar bears can swim an average of 6 miles per hour.</a:t>
            </a:r>
            <a:endParaRPr lang="en-CA" dirty="0">
              <a:solidFill>
                <a:srgbClr val="00B050"/>
              </a:solidFill>
            </a:endParaRPr>
          </a:p>
        </p:txBody>
      </p:sp>
      <p:sp>
        <p:nvSpPr>
          <p:cNvPr id="8" name="TextBox 7"/>
          <p:cNvSpPr txBox="1"/>
          <p:nvPr/>
        </p:nvSpPr>
        <p:spPr>
          <a:xfrm>
            <a:off x="98548" y="3933056"/>
            <a:ext cx="9095405"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CA" dirty="0" smtClean="0"/>
              <a:t>4.Polar bear babies weigh a little more than a pound when they are born</a:t>
            </a:r>
            <a:endParaRPr lang="en-CA" dirty="0"/>
          </a:p>
        </p:txBody>
      </p:sp>
      <p:sp>
        <p:nvSpPr>
          <p:cNvPr id="9" name="TextBox 8"/>
          <p:cNvSpPr txBox="1"/>
          <p:nvPr/>
        </p:nvSpPr>
        <p:spPr>
          <a:xfrm>
            <a:off x="98548" y="4725144"/>
            <a:ext cx="928903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CA" dirty="0" smtClean="0">
                <a:solidFill>
                  <a:srgbClr val="FF0000"/>
                </a:solidFill>
              </a:rPr>
              <a:t>5.Adult males can grow to be 10 feet tall and weigh over 1400 pounds.</a:t>
            </a:r>
            <a:endParaRPr lang="en-CA" dirty="0">
              <a:solidFill>
                <a:srgbClr val="FF0000"/>
              </a:solidFill>
            </a:endParaRPr>
          </a:p>
        </p:txBody>
      </p:sp>
      <p:sp>
        <p:nvSpPr>
          <p:cNvPr id="10" name="TextBox 9"/>
          <p:cNvSpPr txBox="1"/>
          <p:nvPr/>
        </p:nvSpPr>
        <p:spPr>
          <a:xfrm>
            <a:off x="85532" y="5661248"/>
            <a:ext cx="935793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CA" dirty="0" smtClean="0">
                <a:solidFill>
                  <a:schemeClr val="accent6">
                    <a:lumMod val="50000"/>
                  </a:schemeClr>
                </a:solidFill>
              </a:rPr>
              <a:t>6.Man made pollution is a cause of death for polar bears</a:t>
            </a:r>
            <a:endParaRPr lang="en-CA" dirty="0">
              <a:solidFill>
                <a:schemeClr val="accent6">
                  <a:lumMod val="50000"/>
                </a:schemeClr>
              </a:solidFill>
            </a:endParaRPr>
          </a:p>
        </p:txBody>
      </p:sp>
    </p:spTree>
    <p:extLst>
      <p:ext uri="{BB962C8B-B14F-4D97-AF65-F5344CB8AC3E}">
        <p14:creationId xmlns:p14="http://schemas.microsoft.com/office/powerpoint/2010/main" xmlns="" val="1345996292"/>
      </p:ext>
    </p:extLst>
  </p:cSld>
  <p:clrMapOvr>
    <a:masterClrMapping/>
  </p:clrMapOvr>
  <mc:AlternateContent xmlns:mc="http://schemas.openxmlformats.org/markup-compatibility/2006">
    <mc:Choice xmlns:p14="http://schemas.microsoft.com/office/powerpoint/2010/main" xmlns="" Requires="p14">
      <p:transition spd="slow" p14:dur="60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5"/>
                                        </p:tgtEl>
                                      </p:cBhvr>
                                    </p:animEffect>
                                    <p:anim calcmode="lin" valueType="num">
                                      <p:cBhvr>
                                        <p:cTn id="7"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4" dur="26">
                                          <p:stCondLst>
                                            <p:cond delay="620"/>
                                          </p:stCondLst>
                                        </p:cTn>
                                        <p:tgtEl>
                                          <p:spTgt spid="5"/>
                                        </p:tgtEl>
                                      </p:cBhvr>
                                      <p:to x="100000" y="60000"/>
                                    </p:animScale>
                                    <p:animScale>
                                      <p:cBhvr>
                                        <p:cTn id="15" dur="166" decel="50000">
                                          <p:stCondLst>
                                            <p:cond delay="646"/>
                                          </p:stCondLst>
                                        </p:cTn>
                                        <p:tgtEl>
                                          <p:spTgt spid="5"/>
                                        </p:tgtEl>
                                      </p:cBhvr>
                                      <p:to x="100000" y="100000"/>
                                    </p:animScale>
                                    <p:animScale>
                                      <p:cBhvr>
                                        <p:cTn id="16" dur="26">
                                          <p:stCondLst>
                                            <p:cond delay="1312"/>
                                          </p:stCondLst>
                                        </p:cTn>
                                        <p:tgtEl>
                                          <p:spTgt spid="5"/>
                                        </p:tgtEl>
                                      </p:cBhvr>
                                      <p:to x="100000" y="80000"/>
                                    </p:animScale>
                                    <p:animScale>
                                      <p:cBhvr>
                                        <p:cTn id="17" dur="166" decel="50000">
                                          <p:stCondLst>
                                            <p:cond delay="1338"/>
                                          </p:stCondLst>
                                        </p:cTn>
                                        <p:tgtEl>
                                          <p:spTgt spid="5"/>
                                        </p:tgtEl>
                                      </p:cBhvr>
                                      <p:to x="100000" y="100000"/>
                                    </p:animScale>
                                    <p:animScale>
                                      <p:cBhvr>
                                        <p:cTn id="18" dur="26">
                                          <p:stCondLst>
                                            <p:cond delay="1642"/>
                                          </p:stCondLst>
                                        </p:cTn>
                                        <p:tgtEl>
                                          <p:spTgt spid="5"/>
                                        </p:tgtEl>
                                      </p:cBhvr>
                                      <p:to x="100000" y="90000"/>
                                    </p:animScale>
                                    <p:animScale>
                                      <p:cBhvr>
                                        <p:cTn id="19" dur="166" decel="50000">
                                          <p:stCondLst>
                                            <p:cond delay="1668"/>
                                          </p:stCondLst>
                                        </p:cTn>
                                        <p:tgtEl>
                                          <p:spTgt spid="5"/>
                                        </p:tgtEl>
                                      </p:cBhvr>
                                      <p:to x="100000" y="100000"/>
                                    </p:animScale>
                                    <p:animScale>
                                      <p:cBhvr>
                                        <p:cTn id="20" dur="26">
                                          <p:stCondLst>
                                            <p:cond delay="1808"/>
                                          </p:stCondLst>
                                        </p:cTn>
                                        <p:tgtEl>
                                          <p:spTgt spid="5"/>
                                        </p:tgtEl>
                                      </p:cBhvr>
                                      <p:to x="100000" y="95000"/>
                                    </p:animScale>
                                    <p:animScale>
                                      <p:cBhvr>
                                        <p:cTn id="21" dur="166" decel="50000">
                                          <p:stCondLst>
                                            <p:cond delay="1834"/>
                                          </p:stCondLst>
                                        </p:cTn>
                                        <p:tgtEl>
                                          <p:spTgt spid="5"/>
                                        </p:tgtEl>
                                      </p:cBhvr>
                                      <p:to x="100000" y="100000"/>
                                    </p:animScale>
                                    <p:set>
                                      <p:cBhvr>
                                        <p:cTn id="22" dur="1" fill="hold">
                                          <p:stCondLst>
                                            <p:cond delay="19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0" nodeType="clickEffect">
                                  <p:stCondLst>
                                    <p:cond delay="500"/>
                                  </p:stCondLst>
                                  <p:childTnLst>
                                    <p:anim calcmode="lin" valueType="num">
                                      <p:cBhvr>
                                        <p:cTn id="26" dur="500"/>
                                        <p:tgtEl>
                                          <p:spTgt spid="6"/>
                                        </p:tgtEl>
                                        <p:attrNameLst>
                                          <p:attrName>ppt_w</p:attrName>
                                        </p:attrNameLst>
                                      </p:cBhvr>
                                      <p:tavLst>
                                        <p:tav tm="0">
                                          <p:val>
                                            <p:strVal val="ppt_w"/>
                                          </p:val>
                                        </p:tav>
                                        <p:tav tm="100000">
                                          <p:val>
                                            <p:fltVal val="0"/>
                                          </p:val>
                                        </p:tav>
                                      </p:tavLst>
                                    </p:anim>
                                    <p:anim calcmode="lin" valueType="num">
                                      <p:cBhvr>
                                        <p:cTn id="27" dur="500"/>
                                        <p:tgtEl>
                                          <p:spTgt spid="6"/>
                                        </p:tgtEl>
                                        <p:attrNameLst>
                                          <p:attrName>ppt_h</p:attrName>
                                        </p:attrNameLst>
                                      </p:cBhvr>
                                      <p:tavLst>
                                        <p:tav tm="0">
                                          <p:val>
                                            <p:strVal val="ppt_h"/>
                                          </p:val>
                                        </p:tav>
                                        <p:tav tm="100000">
                                          <p:val>
                                            <p:fltVal val="0"/>
                                          </p:val>
                                        </p:tav>
                                      </p:tavLst>
                                    </p:anim>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0" nodeType="clickEffect">
                                  <p:stCondLst>
                                    <p:cond delay="500"/>
                                  </p:stCondLst>
                                  <p:childTnLst>
                                    <p:animEffect transition="out" filter="wipe(down)">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grpId="0" nodeType="clickEffect">
                                  <p:stCondLst>
                                    <p:cond delay="0"/>
                                  </p:stCondLst>
                                  <p:childTnLst>
                                    <p:animEffect transition="out" filter="fade">
                                      <p:cBhvr>
                                        <p:cTn id="38" dur="1000"/>
                                        <p:tgtEl>
                                          <p:spTgt spid="8"/>
                                        </p:tgtEl>
                                      </p:cBhvr>
                                    </p:animEffect>
                                    <p:anim calcmode="lin" valueType="num">
                                      <p:cBhvr>
                                        <p:cTn id="39" dur="1000"/>
                                        <p:tgtEl>
                                          <p:spTgt spid="8"/>
                                        </p:tgtEl>
                                        <p:attrNameLst>
                                          <p:attrName>ppt_x</p:attrName>
                                        </p:attrNameLst>
                                      </p:cBhvr>
                                      <p:tavLst>
                                        <p:tav tm="0">
                                          <p:val>
                                            <p:strVal val="ppt_x"/>
                                          </p:val>
                                        </p:tav>
                                        <p:tav tm="100000">
                                          <p:val>
                                            <p:strVal val="ppt_x"/>
                                          </p:val>
                                        </p:tav>
                                      </p:tavLst>
                                    </p:anim>
                                    <p:anim calcmode="lin" valueType="num">
                                      <p:cBhvr>
                                        <p:cTn id="40" dur="1000"/>
                                        <p:tgtEl>
                                          <p:spTgt spid="8"/>
                                        </p:tgtEl>
                                        <p:attrNameLst>
                                          <p:attrName>ppt_y</p:attrName>
                                        </p:attrNameLst>
                                      </p:cBhvr>
                                      <p:tavLst>
                                        <p:tav tm="0">
                                          <p:val>
                                            <p:strVal val="ppt_y"/>
                                          </p:val>
                                        </p:tav>
                                        <p:tav tm="100000">
                                          <p:val>
                                            <p:strVal val="ppt_y+.1"/>
                                          </p:val>
                                        </p:tav>
                                      </p:tavLst>
                                    </p:anim>
                                    <p:set>
                                      <p:cBhvr>
                                        <p:cTn id="41" dur="1" fill="hold">
                                          <p:stCondLst>
                                            <p:cond delay="9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5" presetClass="exit" presetSubtype="0" fill="hold" grpId="0" nodeType="clickEffect">
                                  <p:stCondLst>
                                    <p:cond delay="0"/>
                                  </p:stCondLst>
                                  <p:childTnLst>
                                    <p:animEffect transition="out" filter="fade">
                                      <p:cBhvr>
                                        <p:cTn id="45" dur="2000"/>
                                        <p:tgtEl>
                                          <p:spTgt spid="9"/>
                                        </p:tgtEl>
                                      </p:cBhvr>
                                    </p:animEffect>
                                    <p:anim calcmode="lin" valueType="num">
                                      <p:cBhvr>
                                        <p:cTn id="46"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7" dur="2000"/>
                                        <p:tgtEl>
                                          <p:spTgt spid="9"/>
                                        </p:tgtEl>
                                        <p:attrNameLst>
                                          <p:attrName>ppt_h</p:attrName>
                                        </p:attrNameLst>
                                      </p:cBhvr>
                                      <p:tavLst>
                                        <p:tav tm="0">
                                          <p:val>
                                            <p:strVal val="ppt_h"/>
                                          </p:val>
                                        </p:tav>
                                        <p:tav tm="100000">
                                          <p:val>
                                            <p:strVal val="ppt_h"/>
                                          </p:val>
                                        </p:tav>
                                      </p:tavLst>
                                    </p:anim>
                                    <p:set>
                                      <p:cBhvr>
                                        <p:cTn id="48" dur="1" fill="hold">
                                          <p:stCondLst>
                                            <p:cond delay="1999"/>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endParaRPr lang="en-CA" dirty="0"/>
          </a:p>
        </p:txBody>
      </p:sp>
      <p:pic>
        <p:nvPicPr>
          <p:cNvPr id="1027" name="Picture 3" descr="C:\Users\Nooney\Desktop\polar-bear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610" y="0"/>
            <a:ext cx="9169323" cy="685557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7271" y="2429"/>
            <a:ext cx="9169323" cy="523220"/>
          </a:xfrm>
          <a:prstGeom prst="rect">
            <a:avLst/>
          </a:prstGeom>
          <a:noFill/>
        </p:spPr>
        <p:txBody>
          <a:bodyPr wrap="square" rtlCol="0">
            <a:spAutoFit/>
          </a:bodyPr>
          <a:lstStyle/>
          <a:p>
            <a:r>
              <a:rPr lang="en-US" sz="2800" b="1" dirty="0" smtClean="0"/>
              <a:t>Why did the polar bears become endangered</a:t>
            </a:r>
            <a:endParaRPr lang="en-CA" sz="2800" b="1" dirty="0"/>
          </a:p>
        </p:txBody>
      </p:sp>
      <p:sp>
        <p:nvSpPr>
          <p:cNvPr id="5" name="TextBox 4"/>
          <p:cNvSpPr txBox="1"/>
          <p:nvPr/>
        </p:nvSpPr>
        <p:spPr>
          <a:xfrm>
            <a:off x="107504" y="1124744"/>
            <a:ext cx="8712968" cy="3970318"/>
          </a:xfrm>
          <a:prstGeom prst="rect">
            <a:avLst/>
          </a:prstGeom>
          <a:noFill/>
        </p:spPr>
        <p:txBody>
          <a:bodyPr wrap="square" rtlCol="0">
            <a:spAutoFit/>
          </a:bodyPr>
          <a:lstStyle/>
          <a:p>
            <a:r>
              <a:rPr lang="en-CA" sz="2400" dirty="0"/>
              <a:t>Because of ongoing and potential loss of their sea ice habitat resulting from climate change, polar bears were listed as a threatened species in the U.S., across their range, under the Endangered Species Act in May 2008</a:t>
            </a:r>
            <a:r>
              <a:rPr lang="en-CA" sz="2400" dirty="0" smtClean="0"/>
              <a:t>.</a:t>
            </a:r>
          </a:p>
          <a:p>
            <a:endParaRPr lang="en-US" sz="2400" dirty="0"/>
          </a:p>
          <a:p>
            <a:r>
              <a:rPr lang="en-CA" sz="2400" dirty="0"/>
              <a:t>Polar bears are at the top of the food chain and have an important role in the overall health </a:t>
            </a:r>
            <a:r>
              <a:rPr lang="en-CA" sz="2400" dirty="0" smtClean="0"/>
              <a:t>. </a:t>
            </a:r>
            <a:r>
              <a:rPr lang="en-CA" sz="2400" dirty="0"/>
              <a:t>Over thousands of years, polar bears have also been an important part of the cultures and </a:t>
            </a:r>
            <a:r>
              <a:rPr lang="en-CA" sz="2400" dirty="0" err="1" smtClean="0"/>
              <a:t>economies.Polar</a:t>
            </a:r>
            <a:r>
              <a:rPr lang="en-CA" sz="2400" dirty="0" smtClean="0"/>
              <a:t> </a:t>
            </a:r>
            <a:r>
              <a:rPr lang="en-CA" sz="2400" dirty="0"/>
              <a:t>bears depend on sea ice </a:t>
            </a:r>
            <a:r>
              <a:rPr lang="en-CA" sz="2400" dirty="0" smtClean="0"/>
              <a:t>for there survival</a:t>
            </a:r>
            <a:endParaRPr lang="en-US" sz="2400" dirty="0"/>
          </a:p>
          <a:p>
            <a:endParaRPr lang="en-US" dirty="0" smtClean="0"/>
          </a:p>
          <a:p>
            <a:endParaRPr lang="en-CA" dirty="0"/>
          </a:p>
        </p:txBody>
      </p:sp>
    </p:spTree>
    <p:extLst>
      <p:ext uri="{BB962C8B-B14F-4D97-AF65-F5344CB8AC3E}">
        <p14:creationId xmlns:p14="http://schemas.microsoft.com/office/powerpoint/2010/main" xmlns="" val="1686705806"/>
      </p:ext>
    </p:extLst>
  </p:cSld>
  <p:clrMapOvr>
    <a:masterClrMapping/>
  </p:clrMapOvr>
  <mc:AlternateContent xmlns:mc="http://schemas.openxmlformats.org/markup-compatibility/2006">
    <mc:Choice xmlns:p14="http://schemas.microsoft.com/office/powerpoint/2010/main" xmlns="" Requires="p14">
      <p:transition spd="slow" p14:dur="3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0"/>
                                  </p:stCondLst>
                                  <p:iterate type="lt">
                                    <p:tmAbs val="25"/>
                                  </p:iterate>
                                  <p:childTnLst>
                                    <p:set>
                                      <p:cBhvr override="childStyle">
                                        <p:cTn id="12" dur="indefinite"/>
                                        <p:tgtEl>
                                          <p:spTgt spid="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endParaRPr lang="en-CA"/>
          </a:p>
        </p:txBody>
      </p:sp>
      <p:pic>
        <p:nvPicPr>
          <p:cNvPr id="2050" name="Picture 2" descr="C:\Users\Nooney\Desktop\keep-calm-and-save-the-polar-bears-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9144000" cy="68797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 y="17185"/>
            <a:ext cx="9143999" cy="630942"/>
          </a:xfrm>
          <a:prstGeom prst="rect">
            <a:avLst/>
          </a:prstGeom>
          <a:noFill/>
        </p:spPr>
        <p:txBody>
          <a:bodyPr wrap="square" rtlCol="0">
            <a:spAutoFit/>
          </a:bodyPr>
          <a:lstStyle/>
          <a:p>
            <a:r>
              <a:rPr lang="en-US" sz="3500" b="1" dirty="0" smtClean="0">
                <a:solidFill>
                  <a:srgbClr val="7030A0"/>
                </a:solidFill>
              </a:rPr>
              <a:t>What can people do to save this animal</a:t>
            </a:r>
            <a:endParaRPr lang="en-CA" sz="3500" b="1" dirty="0">
              <a:solidFill>
                <a:srgbClr val="7030A0"/>
              </a:solidFill>
            </a:endParaRPr>
          </a:p>
        </p:txBody>
      </p:sp>
      <p:sp>
        <p:nvSpPr>
          <p:cNvPr id="5" name="TextBox 4"/>
          <p:cNvSpPr txBox="1"/>
          <p:nvPr/>
        </p:nvSpPr>
        <p:spPr>
          <a:xfrm>
            <a:off x="395536" y="1340768"/>
            <a:ext cx="7776864" cy="1200329"/>
          </a:xfrm>
          <a:prstGeom prst="rect">
            <a:avLst/>
          </a:prstGeom>
          <a:noFill/>
        </p:spPr>
        <p:txBody>
          <a:bodyPr wrap="square" rtlCol="0">
            <a:spAutoFit/>
          </a:bodyPr>
          <a:lstStyle/>
          <a:p>
            <a:r>
              <a:rPr lang="en-US" dirty="0" smtClean="0"/>
              <a:t>1. People can spread the word and help to donate, if one person tells  someone, then the person who was told will tell another person and soon couple of hundreds people will find out. Remember one person makes a difference!!</a:t>
            </a:r>
            <a:endParaRPr lang="en-CA" dirty="0"/>
          </a:p>
        </p:txBody>
      </p:sp>
      <p:sp>
        <p:nvSpPr>
          <p:cNvPr id="7" name="TextBox 6"/>
          <p:cNvSpPr txBox="1"/>
          <p:nvPr/>
        </p:nvSpPr>
        <p:spPr>
          <a:xfrm>
            <a:off x="539552" y="3212976"/>
            <a:ext cx="7632848" cy="923330"/>
          </a:xfrm>
          <a:prstGeom prst="rect">
            <a:avLst/>
          </a:prstGeom>
          <a:noFill/>
        </p:spPr>
        <p:txBody>
          <a:bodyPr wrap="square" rtlCol="0">
            <a:spAutoFit/>
          </a:bodyPr>
          <a:lstStyle/>
          <a:p>
            <a:r>
              <a:rPr lang="en-US" dirty="0" smtClean="0"/>
              <a:t>2. Help stop global worming you can try car pooling, also if you want to go to near place just walk instead of using a car, this way if you help stop global worming the ice will not melt in the Artic</a:t>
            </a:r>
            <a:endParaRPr lang="en-CA" dirty="0"/>
          </a:p>
        </p:txBody>
      </p:sp>
      <p:sp>
        <p:nvSpPr>
          <p:cNvPr id="8" name="TextBox 7"/>
          <p:cNvSpPr txBox="1"/>
          <p:nvPr/>
        </p:nvSpPr>
        <p:spPr>
          <a:xfrm>
            <a:off x="562411" y="4293096"/>
            <a:ext cx="7465973" cy="646331"/>
          </a:xfrm>
          <a:prstGeom prst="rect">
            <a:avLst/>
          </a:prstGeom>
          <a:noFill/>
        </p:spPr>
        <p:txBody>
          <a:bodyPr wrap="square" rtlCol="0">
            <a:spAutoFit/>
          </a:bodyPr>
          <a:lstStyle/>
          <a:p>
            <a:r>
              <a:rPr lang="en-US" dirty="0" smtClean="0"/>
              <a:t>3. Also you can adopt a polar bear on WWF for 9 dollars a month it can save more polar bear lives this way they will not be extinct</a:t>
            </a:r>
            <a:endParaRPr lang="en-CA" dirty="0"/>
          </a:p>
        </p:txBody>
      </p:sp>
    </p:spTree>
    <p:extLst>
      <p:ext uri="{BB962C8B-B14F-4D97-AF65-F5344CB8AC3E}">
        <p14:creationId xmlns:p14="http://schemas.microsoft.com/office/powerpoint/2010/main" xmlns="" val="713842447"/>
      </p:ext>
    </p:extLst>
  </p:cSld>
  <p:clrMapOvr>
    <a:masterClrMapping/>
  </p:clrMapOvr>
  <mc:AlternateContent xmlns:mc="http://schemas.openxmlformats.org/markup-compatibility/2006">
    <mc:Choice xmlns:p14="http://schemas.microsoft.com/office/powerpoint/2010/main" xmlns="" Requires="p14">
      <p:transition spd="slow" p14:dur="3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75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75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endParaRPr lang="en-CA"/>
          </a:p>
        </p:txBody>
      </p:sp>
      <p:pic>
        <p:nvPicPr>
          <p:cNvPr id="3074" name="Picture 2" descr="C:\Users\Nooney\Desktop\savemepolarbear399x39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9144000" cy="6903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115616" y="332656"/>
            <a:ext cx="6552728" cy="3416320"/>
          </a:xfrm>
          <a:prstGeom prst="rect">
            <a:avLst/>
          </a:prstGeom>
          <a:noFill/>
        </p:spPr>
        <p:txBody>
          <a:bodyPr wrap="square" rtlCol="0">
            <a:spAutoFit/>
          </a:bodyPr>
          <a:lstStyle/>
          <a:p>
            <a:r>
              <a:rPr lang="en-US" b="1" dirty="0" smtClean="0">
                <a:solidFill>
                  <a:srgbClr val="FF0000"/>
                </a:solidFill>
              </a:rPr>
              <a:t>DON’T GIVE UP ON IT, PLEASE EVERYONE CAN HELP ONE PERSON CAN MAKE A HUGE DIFFRENCE, IF WE DON’T TAKE ACTION NOW MAYBE IN 2 YEARS OR LESS THEY WILL BE GONE.</a:t>
            </a:r>
          </a:p>
          <a:p>
            <a:endParaRPr lang="en-US" b="1" dirty="0">
              <a:solidFill>
                <a:srgbClr val="FF0000"/>
              </a:solidFill>
            </a:endParaRPr>
          </a:p>
          <a:p>
            <a:r>
              <a:rPr lang="en-US" b="1" dirty="0" smtClean="0">
                <a:solidFill>
                  <a:srgbClr val="FF0000"/>
                </a:solidFill>
              </a:rPr>
              <a:t>WE AS HUMANS NEED TO STOP BEING SELFISH AND THING ABOUT THE OTHERS, JUST BECAUSE THERE NOT HUMANS DOESN’T MEAN WE TREAT THEM LIKE THIS.</a:t>
            </a:r>
          </a:p>
          <a:p>
            <a:endParaRPr lang="en-US" b="1" dirty="0">
              <a:solidFill>
                <a:srgbClr val="FF0000"/>
              </a:solidFill>
            </a:endParaRPr>
          </a:p>
          <a:p>
            <a:r>
              <a:rPr lang="en-US" b="1" dirty="0" smtClean="0">
                <a:solidFill>
                  <a:srgbClr val="FF0000"/>
                </a:solidFill>
              </a:rPr>
              <a:t>WE ARE ALL ALLAHS CREATURES AND WE ALL DESERVE THE SAME RESPECT </a:t>
            </a:r>
            <a:endParaRPr lang="en-CA" b="1" dirty="0">
              <a:solidFill>
                <a:srgbClr val="FF0000"/>
              </a:solidFill>
            </a:endParaRPr>
          </a:p>
        </p:txBody>
      </p:sp>
      <p:pic>
        <p:nvPicPr>
          <p:cNvPr id="3075" name="Picture 3" descr="C:\Users\Nooney\Desktop\Save_the_Polar_Bears_by_kiksology.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88224" y="3942312"/>
            <a:ext cx="2555776" cy="2961490"/>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C:\Users\Nooney\Desktop\120118banner.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942311"/>
            <a:ext cx="3995936" cy="2961490"/>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C:\Users\Nooney\Desktop\please-have-love-and-save-the-polar-bears.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968765" y="3942311"/>
            <a:ext cx="2619459" cy="29614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0311692"/>
      </p:ext>
    </p:extLst>
  </p:cSld>
  <p:clrMapOvr>
    <a:masterClrMapping/>
  </p:clrMapOvr>
  <mc:AlternateContent xmlns:mc="http://schemas.openxmlformats.org/markup-compatibility/2006">
    <mc:Choice xmlns:p14="http://schemas.microsoft.com/office/powerpoint/2010/main" xmlns="" Requires="p14">
      <p:transition spd="slow" p14:dur="47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endParaRPr lang="en-CA"/>
          </a:p>
        </p:txBody>
      </p:sp>
      <p:pic>
        <p:nvPicPr>
          <p:cNvPr id="4098" name="Picture 2" descr="C:\Users\Nooney\Desktop\The-en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0"/>
            <a:ext cx="9144000" cy="69573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696258"/>
      </p:ext>
    </p:extLst>
  </p:cSld>
  <p:clrMapOvr>
    <a:masterClrMapping/>
  </p:clrMapOvr>
  <mc:AlternateContent xmlns:mc="http://schemas.openxmlformats.org/markup-compatibility/2006">
    <mc:Choice xmlns:p14="http://schemas.microsoft.com/office/powerpoint/2010/main" xmlns="" Requires="p14">
      <p:transition spd="slow" p14:dur="6250">
        <p14:ripple/>
        <p:sndAc>
          <p:stSnd>
            <p:snd r:embed="rId4"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169</TotalTime>
  <Words>601</Words>
  <Application>Microsoft Office PowerPoint</Application>
  <PresentationFormat>On-screen Show (4:3)</PresentationFormat>
  <Paragraphs>29</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Civic</vt:lpstr>
      <vt:lpstr>Polar bears</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Nooney</dc:creator>
  <cp:lastModifiedBy>user</cp:lastModifiedBy>
  <cp:revision>19</cp:revision>
  <dcterms:created xsi:type="dcterms:W3CDTF">2014-10-20T21:26:19Z</dcterms:created>
  <dcterms:modified xsi:type="dcterms:W3CDTF">2014-10-22T13:12:58Z</dcterms:modified>
</cp:coreProperties>
</file>