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00"/>
    <a:srgbClr val="CD3396"/>
    <a:srgbClr val="0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5" autoAdjust="0"/>
    <p:restoredTop sz="94660"/>
  </p:normalViewPr>
  <p:slideViewPr>
    <p:cSldViewPr snapToGrid="0">
      <p:cViewPr>
        <p:scale>
          <a:sx n="50" d="100"/>
          <a:sy n="50" d="100"/>
        </p:scale>
        <p:origin x="1128" y="6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F6C3697-6661-4F45-965F-9AD5DDA8C273}" type="datetimeFigureOut">
              <a:rPr lang="en-GB" smtClean="0"/>
              <a:t>22/10/2014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C0D05D-07DD-4DC8-B1AE-349CB5F08761}" type="slidenum">
              <a:rPr lang="en-GB" smtClean="0"/>
              <a:t>‹#›</a:t>
            </a:fld>
            <a:endParaRPr lang="en-GB"/>
          </a:p>
        </p:txBody>
      </p:sp>
    </p:spTree>
    <p:extLst>
      <p:ext uri="{BB962C8B-B14F-4D97-AF65-F5344CB8AC3E}">
        <p14:creationId xmlns:p14="http://schemas.microsoft.com/office/powerpoint/2010/main" val="1823776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F6C3697-6661-4F45-965F-9AD5DDA8C273}" type="datetimeFigureOut">
              <a:rPr lang="en-GB" smtClean="0"/>
              <a:t>22/10/2014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C0D05D-07DD-4DC8-B1AE-349CB5F08761}" type="slidenum">
              <a:rPr lang="en-GB" smtClean="0"/>
              <a:t>‹#›</a:t>
            </a:fld>
            <a:endParaRPr lang="en-GB"/>
          </a:p>
        </p:txBody>
      </p:sp>
    </p:spTree>
    <p:extLst>
      <p:ext uri="{BB962C8B-B14F-4D97-AF65-F5344CB8AC3E}">
        <p14:creationId xmlns:p14="http://schemas.microsoft.com/office/powerpoint/2010/main" val="1021776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F6C3697-6661-4F45-965F-9AD5DDA8C273}" type="datetimeFigureOut">
              <a:rPr lang="en-GB" smtClean="0"/>
              <a:t>22/10/2014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C0D05D-07DD-4DC8-B1AE-349CB5F08761}" type="slidenum">
              <a:rPr lang="en-GB" smtClean="0"/>
              <a:t>‹#›</a:t>
            </a:fld>
            <a:endParaRPr lang="en-GB"/>
          </a:p>
        </p:txBody>
      </p:sp>
    </p:spTree>
    <p:extLst>
      <p:ext uri="{BB962C8B-B14F-4D97-AF65-F5344CB8AC3E}">
        <p14:creationId xmlns:p14="http://schemas.microsoft.com/office/powerpoint/2010/main" val="4033082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F6C3697-6661-4F45-965F-9AD5DDA8C273}" type="datetimeFigureOut">
              <a:rPr lang="en-GB" smtClean="0"/>
              <a:t>22/10/2014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C0D05D-07DD-4DC8-B1AE-349CB5F08761}" type="slidenum">
              <a:rPr lang="en-GB" smtClean="0"/>
              <a:t>‹#›</a:t>
            </a:fld>
            <a:endParaRPr lang="en-GB"/>
          </a:p>
        </p:txBody>
      </p:sp>
    </p:spTree>
    <p:extLst>
      <p:ext uri="{BB962C8B-B14F-4D97-AF65-F5344CB8AC3E}">
        <p14:creationId xmlns:p14="http://schemas.microsoft.com/office/powerpoint/2010/main" val="3877577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6C3697-6661-4F45-965F-9AD5DDA8C273}" type="datetimeFigureOut">
              <a:rPr lang="en-GB" smtClean="0"/>
              <a:t>22/10/2014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C0D05D-07DD-4DC8-B1AE-349CB5F08761}" type="slidenum">
              <a:rPr lang="en-GB" smtClean="0"/>
              <a:t>‹#›</a:t>
            </a:fld>
            <a:endParaRPr lang="en-GB"/>
          </a:p>
        </p:txBody>
      </p:sp>
    </p:spTree>
    <p:extLst>
      <p:ext uri="{BB962C8B-B14F-4D97-AF65-F5344CB8AC3E}">
        <p14:creationId xmlns:p14="http://schemas.microsoft.com/office/powerpoint/2010/main" val="3305445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F6C3697-6661-4F45-965F-9AD5DDA8C273}" type="datetimeFigureOut">
              <a:rPr lang="en-GB" smtClean="0"/>
              <a:t>22/10/2014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C0D05D-07DD-4DC8-B1AE-349CB5F08761}" type="slidenum">
              <a:rPr lang="en-GB" smtClean="0"/>
              <a:t>‹#›</a:t>
            </a:fld>
            <a:endParaRPr lang="en-GB"/>
          </a:p>
        </p:txBody>
      </p:sp>
    </p:spTree>
    <p:extLst>
      <p:ext uri="{BB962C8B-B14F-4D97-AF65-F5344CB8AC3E}">
        <p14:creationId xmlns:p14="http://schemas.microsoft.com/office/powerpoint/2010/main" val="1445196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F6C3697-6661-4F45-965F-9AD5DDA8C273}" type="datetimeFigureOut">
              <a:rPr lang="en-GB" smtClean="0"/>
              <a:t>22/10/2014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C0D05D-07DD-4DC8-B1AE-349CB5F08761}" type="slidenum">
              <a:rPr lang="en-GB" smtClean="0"/>
              <a:t>‹#›</a:t>
            </a:fld>
            <a:endParaRPr lang="en-GB"/>
          </a:p>
        </p:txBody>
      </p:sp>
    </p:spTree>
    <p:extLst>
      <p:ext uri="{BB962C8B-B14F-4D97-AF65-F5344CB8AC3E}">
        <p14:creationId xmlns:p14="http://schemas.microsoft.com/office/powerpoint/2010/main" val="1109198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F6C3697-6661-4F45-965F-9AD5DDA8C273}" type="datetimeFigureOut">
              <a:rPr lang="en-GB" smtClean="0"/>
              <a:t>22/10/2014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AC0D05D-07DD-4DC8-B1AE-349CB5F08761}" type="slidenum">
              <a:rPr lang="en-GB" smtClean="0"/>
              <a:t>‹#›</a:t>
            </a:fld>
            <a:endParaRPr lang="en-GB"/>
          </a:p>
        </p:txBody>
      </p:sp>
    </p:spTree>
    <p:extLst>
      <p:ext uri="{BB962C8B-B14F-4D97-AF65-F5344CB8AC3E}">
        <p14:creationId xmlns:p14="http://schemas.microsoft.com/office/powerpoint/2010/main" val="4121653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6C3697-6661-4F45-965F-9AD5DDA8C273}" type="datetimeFigureOut">
              <a:rPr lang="en-GB" smtClean="0"/>
              <a:t>22/10/2014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AC0D05D-07DD-4DC8-B1AE-349CB5F08761}" type="slidenum">
              <a:rPr lang="en-GB" smtClean="0"/>
              <a:t>‹#›</a:t>
            </a:fld>
            <a:endParaRPr lang="en-GB"/>
          </a:p>
        </p:txBody>
      </p:sp>
    </p:spTree>
    <p:extLst>
      <p:ext uri="{BB962C8B-B14F-4D97-AF65-F5344CB8AC3E}">
        <p14:creationId xmlns:p14="http://schemas.microsoft.com/office/powerpoint/2010/main" val="3878859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6C3697-6661-4F45-965F-9AD5DDA8C273}" type="datetimeFigureOut">
              <a:rPr lang="en-GB" smtClean="0"/>
              <a:t>22/10/2014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C0D05D-07DD-4DC8-B1AE-349CB5F08761}" type="slidenum">
              <a:rPr lang="en-GB" smtClean="0"/>
              <a:t>‹#›</a:t>
            </a:fld>
            <a:endParaRPr lang="en-GB"/>
          </a:p>
        </p:txBody>
      </p:sp>
    </p:spTree>
    <p:extLst>
      <p:ext uri="{BB962C8B-B14F-4D97-AF65-F5344CB8AC3E}">
        <p14:creationId xmlns:p14="http://schemas.microsoft.com/office/powerpoint/2010/main" val="2565050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6C3697-6661-4F45-965F-9AD5DDA8C273}" type="datetimeFigureOut">
              <a:rPr lang="en-GB" smtClean="0"/>
              <a:t>22/10/2014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C0D05D-07DD-4DC8-B1AE-349CB5F08761}" type="slidenum">
              <a:rPr lang="en-GB" smtClean="0"/>
              <a:t>‹#›</a:t>
            </a:fld>
            <a:endParaRPr lang="en-GB"/>
          </a:p>
        </p:txBody>
      </p:sp>
    </p:spTree>
    <p:extLst>
      <p:ext uri="{BB962C8B-B14F-4D97-AF65-F5344CB8AC3E}">
        <p14:creationId xmlns:p14="http://schemas.microsoft.com/office/powerpoint/2010/main" val="3932562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6C3697-6661-4F45-965F-9AD5DDA8C273}" type="datetimeFigureOut">
              <a:rPr lang="en-GB" smtClean="0"/>
              <a:t>22/10/2014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C0D05D-07DD-4DC8-B1AE-349CB5F08761}" type="slidenum">
              <a:rPr lang="en-GB" smtClean="0"/>
              <a:t>‹#›</a:t>
            </a:fld>
            <a:endParaRPr lang="en-GB"/>
          </a:p>
        </p:txBody>
      </p:sp>
    </p:spTree>
    <p:extLst>
      <p:ext uri="{BB962C8B-B14F-4D97-AF65-F5344CB8AC3E}">
        <p14:creationId xmlns:p14="http://schemas.microsoft.com/office/powerpoint/2010/main" val="3797616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wildwisconsinweb.com/Gallery/images/Monarch%20Butterf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38175" y="628650"/>
            <a:ext cx="10915650" cy="1015663"/>
          </a:xfrm>
          <a:prstGeom prst="rect">
            <a:avLst/>
          </a:prstGeom>
          <a:noFill/>
        </p:spPr>
        <p:txBody>
          <a:bodyPr wrap="square" rtlCol="0">
            <a:spAutoFit/>
          </a:bodyPr>
          <a:lstStyle/>
          <a:p>
            <a:pPr algn="ctr"/>
            <a:r>
              <a:rPr lang="en-GB" sz="6000" dirty="0" smtClean="0">
                <a:solidFill>
                  <a:schemeClr val="bg1"/>
                </a:solidFill>
              </a:rPr>
              <a:t>Monarch Butterflies</a:t>
            </a:r>
            <a:endParaRPr lang="en-GB" sz="6000" dirty="0">
              <a:solidFill>
                <a:schemeClr val="bg1"/>
              </a:solidFill>
            </a:endParaRPr>
          </a:p>
        </p:txBody>
      </p:sp>
    </p:spTree>
    <p:extLst>
      <p:ext uri="{BB962C8B-B14F-4D97-AF65-F5344CB8AC3E}">
        <p14:creationId xmlns:p14="http://schemas.microsoft.com/office/powerpoint/2010/main" val="1650435861"/>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4">
                                            <p:txEl>
                                              <p:pRg st="0" end="0"/>
                                            </p:txEl>
                                          </p:spTgt>
                                        </p:tgtEl>
                                      </p:cBhvr>
                                    </p:animEffect>
                                    <p:animScale>
                                      <p:cBhvr>
                                        <p:cTn id="25" dur="250" autoRev="1" fill="hold"/>
                                        <p:tgtEl>
                                          <p:spTgt spid="4">
                                            <p:txEl>
                                              <p:pRg st="0" end="0"/>
                                            </p:txEl>
                                          </p:spTgt>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grpId="0" nodeType="clickEffect">
                                  <p:stCondLst>
                                    <p:cond delay="0"/>
                                  </p:stCondLst>
                                  <p:childTnLst>
                                    <p:anim calcmode="lin" valueType="num">
                                      <p:cBhvr additive="base">
                                        <p:cTn id="29" dur="500"/>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0" dur="500"/>
                                        <p:tgtEl>
                                          <p:spTgt spid="4">
                                            <p:txEl>
                                              <p:pRg st="0" end="0"/>
                                            </p:txEl>
                                          </p:spTgt>
                                        </p:tgtEl>
                                        <p:attrNameLst>
                                          <p:attrName>ppt_y</p:attrName>
                                        </p:attrNameLst>
                                      </p:cBhvr>
                                      <p:tavLst>
                                        <p:tav tm="0">
                                          <p:val>
                                            <p:strVal val="ppt_y"/>
                                          </p:val>
                                        </p:tav>
                                        <p:tav tm="100000">
                                          <p:val>
                                            <p:strVal val="1+ppt_h/2"/>
                                          </p:val>
                                        </p:tav>
                                      </p:tavLst>
                                    </p:anim>
                                    <p:set>
                                      <p:cBhvr>
                                        <p:cTn id="31"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elhispanicnews.com/wp-content/uploads/2010/11/Male_monarch_butterf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19175" y="298281"/>
            <a:ext cx="10534650" cy="1015663"/>
          </a:xfrm>
          <a:prstGeom prst="rect">
            <a:avLst/>
          </a:prstGeom>
          <a:noFill/>
        </p:spPr>
        <p:txBody>
          <a:bodyPr wrap="square" rtlCol="0">
            <a:spAutoFit/>
          </a:bodyPr>
          <a:lstStyle/>
          <a:p>
            <a:pPr algn="ctr"/>
            <a:r>
              <a:rPr lang="en-GB" sz="6000" dirty="0" smtClean="0">
                <a:solidFill>
                  <a:srgbClr val="00B0F0"/>
                </a:solidFill>
              </a:rPr>
              <a:t>Introduction to my animal</a:t>
            </a:r>
            <a:endParaRPr lang="en-GB" sz="6000" dirty="0">
              <a:solidFill>
                <a:srgbClr val="00B0F0"/>
              </a:solidFill>
            </a:endParaRPr>
          </a:p>
        </p:txBody>
      </p:sp>
      <p:sp>
        <p:nvSpPr>
          <p:cNvPr id="7" name="TextBox 6"/>
          <p:cNvSpPr txBox="1"/>
          <p:nvPr/>
        </p:nvSpPr>
        <p:spPr>
          <a:xfrm>
            <a:off x="1314450" y="2305050"/>
            <a:ext cx="9601200" cy="4031873"/>
          </a:xfrm>
          <a:prstGeom prst="rect">
            <a:avLst/>
          </a:prstGeom>
          <a:noFill/>
        </p:spPr>
        <p:txBody>
          <a:bodyPr wrap="square" rtlCol="0">
            <a:spAutoFit/>
          </a:bodyPr>
          <a:lstStyle/>
          <a:p>
            <a:r>
              <a:rPr lang="en-GB" sz="3200" b="1" dirty="0" smtClean="0">
                <a:solidFill>
                  <a:srgbClr val="FF0000"/>
                </a:solidFill>
              </a:rPr>
              <a:t>Welcome to my project about endangered species. The animal that I chose for this project was the Monarch butterfly. I chose this animal because I want to inform you people of how the Monarch butterflies are being decreased in population. This means that this type of species are endangered. Being endangered means a species of animals or plants with a very high risk of extinction</a:t>
            </a:r>
            <a:endParaRPr lang="en-GB" sz="3200" b="1" dirty="0">
              <a:solidFill>
                <a:srgbClr val="FF0000"/>
              </a:solidFill>
            </a:endParaRPr>
          </a:p>
        </p:txBody>
      </p:sp>
    </p:spTree>
    <p:extLst>
      <p:ext uri="{BB962C8B-B14F-4D97-AF65-F5344CB8AC3E}">
        <p14:creationId xmlns:p14="http://schemas.microsoft.com/office/powerpoint/2010/main" val="3349146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iterate type="lt">
                                    <p:tmPct val="0"/>
                                  </p:iterate>
                                  <p:childTnLst>
                                    <p:set>
                                      <p:cBhvr>
                                        <p:cTn id="13" dur="1" fill="hold">
                                          <p:stCondLst>
                                            <p:cond delay="0"/>
                                          </p:stCondLst>
                                        </p:cTn>
                                        <p:tgtEl>
                                          <p:spTgt spid="7">
                                            <p:txEl>
                                              <p:pRg st="0" end="0"/>
                                            </p:txEl>
                                          </p:spTgt>
                                        </p:tgtEl>
                                        <p:attrNameLst>
                                          <p:attrName>style.visibility</p:attrName>
                                        </p:attrNameLst>
                                      </p:cBhvr>
                                      <p:to>
                                        <p:strVal val="visible"/>
                                      </p:to>
                                    </p:set>
                                    <p:animEffect transition="in" filter="barn(inVertical)">
                                      <p:cBhvr>
                                        <p:cTn id="14" dur="30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2000" fill="hold"/>
                                        <p:tgtEl>
                                          <p:spTgt spid="5">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grpId="0"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7">
                                            <p:txEl>
                                              <p:pRg st="0" end="0"/>
                                            </p:txEl>
                                          </p:spTgt>
                                        </p:tgtEl>
                                        <p:attrNameLst>
                                          <p:attrName>ppt_x</p:attrName>
                                          <p:attrName>ppt_y</p:attrName>
                                        </p:attrNameLst>
                                      </p:cBhvr>
                                    </p:animMotion>
                                    <p:animRot by="1500000">
                                      <p:cBhvr>
                                        <p:cTn id="23" dur="125" fill="hold">
                                          <p:stCondLst>
                                            <p:cond delay="0"/>
                                          </p:stCondLst>
                                        </p:cTn>
                                        <p:tgtEl>
                                          <p:spTgt spid="7">
                                            <p:txEl>
                                              <p:pRg st="0" end="0"/>
                                            </p:txEl>
                                          </p:spTgt>
                                        </p:tgtEl>
                                        <p:attrNameLst>
                                          <p:attrName>r</p:attrName>
                                        </p:attrNameLst>
                                      </p:cBhvr>
                                    </p:animRot>
                                    <p:animRot by="-1500000">
                                      <p:cBhvr>
                                        <p:cTn id="24" dur="125" fill="hold">
                                          <p:stCondLst>
                                            <p:cond delay="125"/>
                                          </p:stCondLst>
                                        </p:cTn>
                                        <p:tgtEl>
                                          <p:spTgt spid="7">
                                            <p:txEl>
                                              <p:pRg st="0" end="0"/>
                                            </p:txEl>
                                          </p:spTgt>
                                        </p:tgtEl>
                                        <p:attrNameLst>
                                          <p:attrName>r</p:attrName>
                                        </p:attrNameLst>
                                      </p:cBhvr>
                                    </p:animRot>
                                    <p:animRot by="-1500000">
                                      <p:cBhvr>
                                        <p:cTn id="25" dur="125" fill="hold">
                                          <p:stCondLst>
                                            <p:cond delay="250"/>
                                          </p:stCondLst>
                                        </p:cTn>
                                        <p:tgtEl>
                                          <p:spTgt spid="7">
                                            <p:txEl>
                                              <p:pRg st="0" end="0"/>
                                            </p:txEl>
                                          </p:spTgt>
                                        </p:tgtEl>
                                        <p:attrNameLst>
                                          <p:attrName>r</p:attrName>
                                        </p:attrNameLst>
                                      </p:cBhvr>
                                    </p:animRot>
                                    <p:animRot by="1500000">
                                      <p:cBhvr>
                                        <p:cTn id="26" dur="125" fill="hold">
                                          <p:stCondLst>
                                            <p:cond delay="375"/>
                                          </p:stCondLst>
                                        </p:cTn>
                                        <p:tgtEl>
                                          <p:spTgt spid="7">
                                            <p:txEl>
                                              <p:pRg st="0" end="0"/>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nodeType="clickEffect">
                                  <p:stCondLst>
                                    <p:cond delay="0"/>
                                  </p:stCondLst>
                                  <p:childTnLst>
                                    <p:anim calcmode="lin" valueType="num">
                                      <p:cBhvr>
                                        <p:cTn id="30" dur="500"/>
                                        <p:tgtEl>
                                          <p:spTgt spid="5">
                                            <p:txEl>
                                              <p:pRg st="0" end="0"/>
                                            </p:txEl>
                                          </p:spTgt>
                                        </p:tgtEl>
                                        <p:attrNameLst>
                                          <p:attrName>ppt_w</p:attrName>
                                        </p:attrNameLst>
                                      </p:cBhvr>
                                      <p:tavLst>
                                        <p:tav tm="0">
                                          <p:val>
                                            <p:strVal val="ppt_w"/>
                                          </p:val>
                                        </p:tav>
                                        <p:tav tm="100000">
                                          <p:val>
                                            <p:fltVal val="0"/>
                                          </p:val>
                                        </p:tav>
                                      </p:tavLst>
                                    </p:anim>
                                    <p:anim calcmode="lin" valueType="num">
                                      <p:cBhvr>
                                        <p:cTn id="31" dur="500"/>
                                        <p:tgtEl>
                                          <p:spTgt spid="5">
                                            <p:txEl>
                                              <p:pRg st="0" end="0"/>
                                            </p:txEl>
                                          </p:spTgt>
                                        </p:tgtEl>
                                        <p:attrNameLst>
                                          <p:attrName>ppt_h</p:attrName>
                                        </p:attrNameLst>
                                      </p:cBhvr>
                                      <p:tavLst>
                                        <p:tav tm="0">
                                          <p:val>
                                            <p:strVal val="ppt_h"/>
                                          </p:val>
                                        </p:tav>
                                        <p:tav tm="100000">
                                          <p:val>
                                            <p:fltVal val="0"/>
                                          </p:val>
                                        </p:tav>
                                      </p:tavLst>
                                    </p:anim>
                                    <p:animEffect transition="out" filter="fade">
                                      <p:cBhvr>
                                        <p:cTn id="32" dur="500"/>
                                        <p:tgtEl>
                                          <p:spTgt spid="5">
                                            <p:txEl>
                                              <p:pRg st="0" end="0"/>
                                            </p:txEl>
                                          </p:spTgt>
                                        </p:tgtEl>
                                      </p:cBhvr>
                                    </p:animEffect>
                                    <p:set>
                                      <p:cBhvr>
                                        <p:cTn id="33"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1" presetClass="exit" presetSubtype="0" fill="hold" grpId="1" nodeType="clickEffect">
                                  <p:stCondLst>
                                    <p:cond delay="0"/>
                                  </p:stCondLst>
                                  <p:iterate type="lt">
                                    <p:tmPct val="0"/>
                                  </p:iterate>
                                  <p:childTnLst>
                                    <p:anim calcmode="lin" valueType="num">
                                      <p:cBhvr>
                                        <p:cTn id="37" dur="2000"/>
                                        <p:tgtEl>
                                          <p:spTgt spid="7">
                                            <p:txEl>
                                              <p:pRg st="0" end="0"/>
                                            </p:txEl>
                                          </p:spTgt>
                                        </p:tgtEl>
                                        <p:attrNameLst>
                                          <p:attrName>ppt_w</p:attrName>
                                        </p:attrNameLst>
                                      </p:cBhvr>
                                      <p:tavLst>
                                        <p:tav tm="0">
                                          <p:val>
                                            <p:strVal val="ppt_w"/>
                                          </p:val>
                                        </p:tav>
                                        <p:tav tm="100000">
                                          <p:val>
                                            <p:fltVal val="0"/>
                                          </p:val>
                                        </p:tav>
                                      </p:tavLst>
                                    </p:anim>
                                    <p:anim calcmode="lin" valueType="num">
                                      <p:cBhvr>
                                        <p:cTn id="38" dur="2000"/>
                                        <p:tgtEl>
                                          <p:spTgt spid="7">
                                            <p:txEl>
                                              <p:pRg st="0" end="0"/>
                                            </p:txEl>
                                          </p:spTgt>
                                        </p:tgtEl>
                                        <p:attrNameLst>
                                          <p:attrName>ppt_h</p:attrName>
                                        </p:attrNameLst>
                                      </p:cBhvr>
                                      <p:tavLst>
                                        <p:tav tm="0">
                                          <p:val>
                                            <p:strVal val="ppt_h"/>
                                          </p:val>
                                        </p:tav>
                                        <p:tav tm="100000">
                                          <p:val>
                                            <p:fltVal val="0"/>
                                          </p:val>
                                        </p:tav>
                                      </p:tavLst>
                                    </p:anim>
                                    <p:anim calcmode="lin" valueType="num">
                                      <p:cBhvr>
                                        <p:cTn id="39" dur="2000"/>
                                        <p:tgtEl>
                                          <p:spTgt spid="7">
                                            <p:txEl>
                                              <p:pRg st="0" end="0"/>
                                            </p:txEl>
                                          </p:spTgt>
                                        </p:tgtEl>
                                        <p:attrNameLst>
                                          <p:attrName>style.rotation</p:attrName>
                                        </p:attrNameLst>
                                      </p:cBhvr>
                                      <p:tavLst>
                                        <p:tav tm="0">
                                          <p:val>
                                            <p:fltVal val="0"/>
                                          </p:val>
                                        </p:tav>
                                        <p:tav tm="100000">
                                          <p:val>
                                            <p:fltVal val="90"/>
                                          </p:val>
                                        </p:tav>
                                      </p:tavLst>
                                    </p:anim>
                                    <p:animEffect transition="out" filter="fade">
                                      <p:cBhvr>
                                        <p:cTn id="40" dur="2000"/>
                                        <p:tgtEl>
                                          <p:spTgt spid="7">
                                            <p:txEl>
                                              <p:pRg st="0" end="0"/>
                                            </p:txEl>
                                          </p:spTgt>
                                        </p:tgtEl>
                                      </p:cBhvr>
                                    </p:animEffect>
                                    <p:set>
                                      <p:cBhvr>
                                        <p:cTn id="41" dur="1" fill="hold">
                                          <p:stCondLst>
                                            <p:cond delay="1999"/>
                                          </p:stCondLst>
                                        </p:cTn>
                                        <p:tgtEl>
                                          <p:spTgt spid="7">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7" grpId="1"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bigblogofgardening.com/wp-content/uploads/2013/03/Butterfly-monarch-milkweed-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133350"/>
            <a:ext cx="11820525" cy="1015663"/>
          </a:xfrm>
          <a:prstGeom prst="rect">
            <a:avLst/>
          </a:prstGeom>
          <a:noFill/>
        </p:spPr>
        <p:txBody>
          <a:bodyPr wrap="square" rtlCol="0">
            <a:spAutoFit/>
          </a:bodyPr>
          <a:lstStyle/>
          <a:p>
            <a:pPr algn="ctr"/>
            <a:r>
              <a:rPr lang="en-GB" sz="6000" dirty="0" smtClean="0">
                <a:solidFill>
                  <a:srgbClr val="FF0000"/>
                </a:solidFill>
              </a:rPr>
              <a:t>Habitat</a:t>
            </a:r>
            <a:endParaRPr lang="en-GB" sz="6000" dirty="0">
              <a:solidFill>
                <a:srgbClr val="FF0000"/>
              </a:solidFill>
            </a:endParaRPr>
          </a:p>
        </p:txBody>
      </p:sp>
      <p:sp>
        <p:nvSpPr>
          <p:cNvPr id="6" name="TextBox 5"/>
          <p:cNvSpPr txBox="1"/>
          <p:nvPr/>
        </p:nvSpPr>
        <p:spPr>
          <a:xfrm>
            <a:off x="1295400" y="2266950"/>
            <a:ext cx="10020300" cy="2862322"/>
          </a:xfrm>
          <a:prstGeom prst="rect">
            <a:avLst/>
          </a:prstGeom>
          <a:noFill/>
        </p:spPr>
        <p:txBody>
          <a:bodyPr wrap="square" rtlCol="0">
            <a:spAutoFit/>
          </a:bodyPr>
          <a:lstStyle/>
          <a:p>
            <a:r>
              <a:rPr lang="en-GB" sz="3600" dirty="0" smtClean="0">
                <a:solidFill>
                  <a:srgbClr val="CD3396"/>
                </a:solidFill>
              </a:rPr>
              <a:t> </a:t>
            </a:r>
            <a:r>
              <a:rPr lang="en-GB" sz="3600" b="1" dirty="0">
                <a:solidFill>
                  <a:srgbClr val="00B0F0"/>
                </a:solidFill>
              </a:rPr>
              <a:t>The habitat of the monarch butterfly would be anywhere in summer or spring with open fields and meadows with milkweed, but when it is winter they are used to migrate to California or high altitudes of southern Mexico. </a:t>
            </a:r>
            <a:r>
              <a:rPr lang="en-GB" b="1" dirty="0" smtClean="0">
                <a:solidFill>
                  <a:srgbClr val="00B0F0"/>
                </a:solidFill>
              </a:rPr>
              <a:t>.</a:t>
            </a:r>
            <a:endParaRPr lang="en-GB" b="1" dirty="0">
              <a:solidFill>
                <a:srgbClr val="00B0F0"/>
              </a:solidFill>
            </a:endParaRPr>
          </a:p>
        </p:txBody>
      </p:sp>
    </p:spTree>
    <p:extLst>
      <p:ext uri="{BB962C8B-B14F-4D97-AF65-F5344CB8AC3E}">
        <p14:creationId xmlns:p14="http://schemas.microsoft.com/office/powerpoint/2010/main" val="492219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0"/>
                                        <p:tgtEl>
                                          <p:spTgt spid="4">
                                            <p:txEl>
                                              <p:pRg st="0" end="0"/>
                                            </p:txEl>
                                          </p:spTgt>
                                        </p:tgtEl>
                                      </p:cBhvr>
                                    </p:animEffect>
                                    <p:anim calcmode="lin" valueType="num">
                                      <p:cBhvr>
                                        <p:cTn id="8" dur="25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2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circle(in)">
                                      <p:cBhvr>
                                        <p:cTn id="14" dur="20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mph" presetSubtype="0" fill="hold" nodeType="clickEffect">
                                  <p:stCondLst>
                                    <p:cond delay="0"/>
                                  </p:stCondLst>
                                  <p:iterate type="lt">
                                    <p:tmPct val="0"/>
                                  </p:iterate>
                                  <p:childTnLst>
                                    <p:animClr clrSpc="hsl" dir="cw">
                                      <p:cBhvr override="childStyle">
                                        <p:cTn id="18" dur="500" fill="hold"/>
                                        <p:tgtEl>
                                          <p:spTgt spid="4">
                                            <p:txEl>
                                              <p:pRg st="0" end="0"/>
                                            </p:txEl>
                                          </p:spTgt>
                                        </p:tgtEl>
                                        <p:attrNameLst>
                                          <p:attrName>style.color</p:attrName>
                                        </p:attrNameLst>
                                      </p:cBhvr>
                                      <p:by>
                                        <p:hsl h="7200000" s="0" l="0"/>
                                      </p:by>
                                    </p:animClr>
                                    <p:animClr clrSpc="hsl" dir="cw">
                                      <p:cBhvr>
                                        <p:cTn id="19" dur="500" fill="hold"/>
                                        <p:tgtEl>
                                          <p:spTgt spid="4">
                                            <p:txEl>
                                              <p:pRg st="0" end="0"/>
                                            </p:txEl>
                                          </p:spTgt>
                                        </p:tgtEl>
                                        <p:attrNameLst>
                                          <p:attrName>fillcolor</p:attrName>
                                        </p:attrNameLst>
                                      </p:cBhvr>
                                      <p:by>
                                        <p:hsl h="7200000" s="0" l="0"/>
                                      </p:by>
                                    </p:animClr>
                                    <p:animClr clrSpc="hsl" dir="cw">
                                      <p:cBhvr>
                                        <p:cTn id="20" dur="500" fill="hold"/>
                                        <p:tgtEl>
                                          <p:spTgt spid="4">
                                            <p:txEl>
                                              <p:pRg st="0" end="0"/>
                                            </p:txEl>
                                          </p:spTgt>
                                        </p:tgtEl>
                                        <p:attrNameLst>
                                          <p:attrName>stroke.color</p:attrName>
                                        </p:attrNameLst>
                                      </p:cBhvr>
                                      <p:by>
                                        <p:hsl h="7200000" s="0" l="0"/>
                                      </p:by>
                                    </p:animClr>
                                    <p:set>
                                      <p:cBhvr>
                                        <p:cTn id="21" dur="500" fill="hold"/>
                                        <p:tgtEl>
                                          <p:spTgt spid="4">
                                            <p:txEl>
                                              <p:pRg st="0" end="0"/>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6" presetClass="emph" presetSubtype="0" fill="hold" nodeType="clickEffect">
                                  <p:stCondLst>
                                    <p:cond delay="0"/>
                                  </p:stCondLst>
                                  <p:childTnLst>
                                    <p:animScale>
                                      <p:cBhvr>
                                        <p:cTn id="25" dur="2000" fill="hold"/>
                                        <p:tgtEl>
                                          <p:spTgt spid="6">
                                            <p:txEl>
                                              <p:pRg st="0" end="0"/>
                                            </p:txEl>
                                          </p:spTgt>
                                        </p:tgtEl>
                                      </p:cBhvr>
                                      <p:by x="150000" y="150000"/>
                                    </p:animScale>
                                  </p:childTnLst>
                                </p:cTn>
                              </p:par>
                            </p:childTnLst>
                          </p:cTn>
                        </p:par>
                      </p:childTnLst>
                    </p:cTn>
                  </p:par>
                  <p:par>
                    <p:cTn id="26" fill="hold">
                      <p:stCondLst>
                        <p:cond delay="indefinite"/>
                      </p:stCondLst>
                      <p:childTnLst>
                        <p:par>
                          <p:cTn id="27" fill="hold">
                            <p:stCondLst>
                              <p:cond delay="0"/>
                            </p:stCondLst>
                            <p:childTnLst>
                              <p:par>
                                <p:cTn id="28" presetID="45" presetClass="exit" presetSubtype="0" fill="hold" nodeType="clickEffect">
                                  <p:stCondLst>
                                    <p:cond delay="0"/>
                                  </p:stCondLst>
                                  <p:iterate type="lt">
                                    <p:tmPct val="0"/>
                                  </p:iterate>
                                  <p:childTnLst>
                                    <p:animEffect transition="out" filter="fade">
                                      <p:cBhvr>
                                        <p:cTn id="29" dur="2000"/>
                                        <p:tgtEl>
                                          <p:spTgt spid="4">
                                            <p:txEl>
                                              <p:pRg st="0" end="0"/>
                                            </p:txEl>
                                          </p:spTgt>
                                        </p:tgtEl>
                                      </p:cBhvr>
                                    </p:animEffect>
                                    <p:anim calcmode="lin" valueType="num">
                                      <p:cBhvr>
                                        <p:cTn id="30" dur="2000"/>
                                        <p:tgtEl>
                                          <p:spTgt spid="4">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1" dur="2000"/>
                                        <p:tgtEl>
                                          <p:spTgt spid="4">
                                            <p:txEl>
                                              <p:pRg st="0" end="0"/>
                                            </p:txEl>
                                          </p:spTgt>
                                        </p:tgtEl>
                                        <p:attrNameLst>
                                          <p:attrName>ppt_h</p:attrName>
                                        </p:attrNameLst>
                                      </p:cBhvr>
                                      <p:tavLst>
                                        <p:tav tm="0">
                                          <p:val>
                                            <p:strVal val="ppt_h"/>
                                          </p:val>
                                        </p:tav>
                                        <p:tav tm="100000">
                                          <p:val>
                                            <p:strVal val="ppt_h"/>
                                          </p:val>
                                        </p:tav>
                                      </p:tavLst>
                                    </p:anim>
                                    <p:set>
                                      <p:cBhvr>
                                        <p:cTn id="32" dur="1" fill="hold">
                                          <p:stCondLst>
                                            <p:cond delay="1999"/>
                                          </p:stCondLst>
                                        </p:cTn>
                                        <p:tgtEl>
                                          <p:spTgt spid="4">
                                            <p:txEl>
                                              <p:pRg st="0" end="0"/>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1500"/>
                                        <p:tgtEl>
                                          <p:spTgt spid="6">
                                            <p:txEl>
                                              <p:pRg st="0" end="0"/>
                                            </p:txEl>
                                          </p:spTgt>
                                        </p:tgtEl>
                                      </p:cBhvr>
                                    </p:animEffect>
                                    <p:set>
                                      <p:cBhvr>
                                        <p:cTn id="37" dur="1" fill="hold">
                                          <p:stCondLst>
                                            <p:cond delay="1499"/>
                                          </p:stCondLst>
                                        </p:cTn>
                                        <p:tgtEl>
                                          <p:spTgt spid="6">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blog.amerigas.com/wp-content/uploads/2012/03/ear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4015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00100" y="419100"/>
            <a:ext cx="10325100" cy="1015663"/>
          </a:xfrm>
          <a:prstGeom prst="rect">
            <a:avLst/>
          </a:prstGeom>
          <a:noFill/>
        </p:spPr>
        <p:txBody>
          <a:bodyPr wrap="square" rtlCol="0">
            <a:spAutoFit/>
          </a:bodyPr>
          <a:lstStyle/>
          <a:p>
            <a:pPr algn="ctr"/>
            <a:r>
              <a:rPr lang="en-GB" sz="6000" dirty="0" smtClean="0">
                <a:solidFill>
                  <a:srgbClr val="FF3300"/>
                </a:solidFill>
              </a:rPr>
              <a:t> Country it is found in</a:t>
            </a:r>
            <a:endParaRPr lang="en-GB" sz="6000" dirty="0">
              <a:solidFill>
                <a:srgbClr val="FF3300"/>
              </a:solidFill>
            </a:endParaRPr>
          </a:p>
        </p:txBody>
      </p:sp>
      <p:sp>
        <p:nvSpPr>
          <p:cNvPr id="5" name="TextBox 4"/>
          <p:cNvSpPr txBox="1"/>
          <p:nvPr/>
        </p:nvSpPr>
        <p:spPr>
          <a:xfrm>
            <a:off x="1447800" y="2057400"/>
            <a:ext cx="9677400" cy="3416320"/>
          </a:xfrm>
          <a:prstGeom prst="rect">
            <a:avLst/>
          </a:prstGeom>
          <a:noFill/>
        </p:spPr>
        <p:txBody>
          <a:bodyPr wrap="square" rtlCol="0">
            <a:spAutoFit/>
          </a:bodyPr>
          <a:lstStyle/>
          <a:p>
            <a:r>
              <a:rPr lang="en-GB" sz="3600" dirty="0">
                <a:solidFill>
                  <a:srgbClr val="00B050"/>
                </a:solidFill>
              </a:rPr>
              <a:t>The exact country(s) that Monarch butterflies would be spotted in are America (California, Texas, and Florida), and Mexico. The Monarch butterflies have a different species in New Zealand also. The continent that most of the butterflies come from is North America.</a:t>
            </a:r>
          </a:p>
        </p:txBody>
      </p:sp>
    </p:spTree>
    <p:extLst>
      <p:ext uri="{BB962C8B-B14F-4D97-AF65-F5344CB8AC3E}">
        <p14:creationId xmlns:p14="http://schemas.microsoft.com/office/powerpoint/2010/main" val="163956407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4">
                                            <p:txEl>
                                              <p:pRg st="0" end="0"/>
                                            </p:txEl>
                                          </p:spTgt>
                                        </p:tgtEl>
                                      </p:cBhvr>
                                    </p:animEffect>
                                    <p:animScale>
                                      <p:cBhvr>
                                        <p:cTn id="22" dur="250" autoRev="1" fill="hold"/>
                                        <p:tgtEl>
                                          <p:spTgt spid="4">
                                            <p:txEl>
                                              <p:pRg st="0" end="0"/>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7" presetClass="emph" presetSubtype="0" fill="remove" nodeType="clickEffect">
                                  <p:stCondLst>
                                    <p:cond delay="0"/>
                                  </p:stCondLst>
                                  <p:childTnLst>
                                    <p:animClr clrSpc="rgb" dir="cw">
                                      <p:cBhvr override="childStyle">
                                        <p:cTn id="26" dur="250" autoRev="1" fill="remove"/>
                                        <p:tgtEl>
                                          <p:spTgt spid="5">
                                            <p:txEl>
                                              <p:pRg st="0" end="0"/>
                                            </p:txEl>
                                          </p:spTgt>
                                        </p:tgtEl>
                                        <p:attrNameLst>
                                          <p:attrName>style.color</p:attrName>
                                        </p:attrNameLst>
                                      </p:cBhvr>
                                      <p:to>
                                        <a:schemeClr val="bg1"/>
                                      </p:to>
                                    </p:animClr>
                                    <p:animClr clrSpc="rgb" dir="cw">
                                      <p:cBhvr>
                                        <p:cTn id="27" dur="250" autoRev="1" fill="remove"/>
                                        <p:tgtEl>
                                          <p:spTgt spid="5">
                                            <p:txEl>
                                              <p:pRg st="0" end="0"/>
                                            </p:txEl>
                                          </p:spTgt>
                                        </p:tgtEl>
                                        <p:attrNameLst>
                                          <p:attrName>fillcolor</p:attrName>
                                        </p:attrNameLst>
                                      </p:cBhvr>
                                      <p:to>
                                        <a:schemeClr val="bg1"/>
                                      </p:to>
                                    </p:animClr>
                                    <p:set>
                                      <p:cBhvr>
                                        <p:cTn id="28" dur="250" autoRev="1" fill="remove"/>
                                        <p:tgtEl>
                                          <p:spTgt spid="5">
                                            <p:txEl>
                                              <p:pRg st="0" end="0"/>
                                            </p:txEl>
                                          </p:spTgt>
                                        </p:tgtEl>
                                        <p:attrNameLst>
                                          <p:attrName>fill.type</p:attrName>
                                        </p:attrNameLst>
                                      </p:cBhvr>
                                      <p:to>
                                        <p:strVal val="solid"/>
                                      </p:to>
                                    </p:set>
                                    <p:set>
                                      <p:cBhvr>
                                        <p:cTn id="29" dur="250" autoRev="1" fill="remove"/>
                                        <p:tgtEl>
                                          <p:spTgt spid="5">
                                            <p:txEl>
                                              <p:pRg st="0" end="0"/>
                                            </p:txEl>
                                          </p:spTgt>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nodeType="clickEffect">
                                  <p:stCondLst>
                                    <p:cond delay="0"/>
                                  </p:stCondLst>
                                  <p:childTnLst>
                                    <p:anim calcmode="lin" valueType="num">
                                      <p:cBhvr additive="base">
                                        <p:cTn id="33" dur="500"/>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4" dur="500"/>
                                        <p:tgtEl>
                                          <p:spTgt spid="4">
                                            <p:txEl>
                                              <p:pRg st="0" end="0"/>
                                            </p:txEl>
                                          </p:spTgt>
                                        </p:tgtEl>
                                        <p:attrNameLst>
                                          <p:attrName>ppt_y</p:attrName>
                                        </p:attrNameLst>
                                      </p:cBhvr>
                                      <p:tavLst>
                                        <p:tav tm="0">
                                          <p:val>
                                            <p:strVal val="ppt_y"/>
                                          </p:val>
                                        </p:tav>
                                        <p:tav tm="100000">
                                          <p:val>
                                            <p:strVal val="1+ppt_h/2"/>
                                          </p:val>
                                        </p:tav>
                                      </p:tavLst>
                                    </p:anim>
                                    <p:set>
                                      <p:cBhvr>
                                        <p:cTn id="35"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5">
                                            <p:txEl>
                                              <p:pRg st="0" end="0"/>
                                            </p:txEl>
                                          </p:spTgt>
                                        </p:tgtEl>
                                      </p:cBhvr>
                                    </p:animEffect>
                                    <p:set>
                                      <p:cBhvr>
                                        <p:cTn id="40"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http://www.clker.com/cliparts/j/q/9/3/c/Z/thought-cloud.svg"/>
          <p:cNvSpPr>
            <a:spLocks noChangeAspect="1" noChangeArrowheads="1"/>
          </p:cNvSpPr>
          <p:nvPr/>
        </p:nvSpPr>
        <p:spPr bwMode="auto">
          <a:xfrm>
            <a:off x="155574" y="-144463"/>
            <a:ext cx="5902325" cy="590234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2"/>
          <a:stretch>
            <a:fillRect/>
          </a:stretch>
        </p:blipFill>
        <p:spPr>
          <a:xfrm>
            <a:off x="0" y="0"/>
            <a:ext cx="12192000" cy="6858000"/>
          </a:xfrm>
          <a:prstGeom prst="rect">
            <a:avLst/>
          </a:prstGeom>
        </p:spPr>
      </p:pic>
      <p:sp>
        <p:nvSpPr>
          <p:cNvPr id="2" name="TextBox 1"/>
          <p:cNvSpPr txBox="1"/>
          <p:nvPr/>
        </p:nvSpPr>
        <p:spPr>
          <a:xfrm>
            <a:off x="413359" y="200416"/>
            <a:ext cx="10847540" cy="1015663"/>
          </a:xfrm>
          <a:prstGeom prst="rect">
            <a:avLst/>
          </a:prstGeom>
          <a:noFill/>
        </p:spPr>
        <p:txBody>
          <a:bodyPr wrap="square" rtlCol="0">
            <a:spAutoFit/>
          </a:bodyPr>
          <a:lstStyle/>
          <a:p>
            <a:pPr algn="ctr"/>
            <a:r>
              <a:rPr lang="en-GB" sz="6000" dirty="0" smtClean="0"/>
              <a:t>Interesting Facts</a:t>
            </a:r>
            <a:endParaRPr lang="en-GB" sz="6000" dirty="0"/>
          </a:p>
        </p:txBody>
      </p:sp>
      <p:sp>
        <p:nvSpPr>
          <p:cNvPr id="3" name="TextBox 2"/>
          <p:cNvSpPr txBox="1"/>
          <p:nvPr/>
        </p:nvSpPr>
        <p:spPr>
          <a:xfrm>
            <a:off x="609600" y="1905000"/>
            <a:ext cx="10651299" cy="4031873"/>
          </a:xfrm>
          <a:prstGeom prst="rect">
            <a:avLst/>
          </a:prstGeom>
          <a:noFill/>
        </p:spPr>
        <p:txBody>
          <a:bodyPr wrap="square" rtlCol="0">
            <a:spAutoFit/>
          </a:bodyPr>
          <a:lstStyle/>
          <a:p>
            <a:r>
              <a:rPr lang="en-GB" sz="3200" dirty="0" smtClean="0">
                <a:solidFill>
                  <a:srgbClr val="0000FF"/>
                </a:solidFill>
              </a:rPr>
              <a:t> </a:t>
            </a:r>
            <a:r>
              <a:rPr lang="en-GB" sz="3200" dirty="0">
                <a:solidFill>
                  <a:srgbClr val="0000FF"/>
                </a:solidFill>
              </a:rPr>
              <a:t>The interesting facts that I will talk to </a:t>
            </a:r>
            <a:r>
              <a:rPr lang="en-GB" sz="3200" dirty="0" smtClean="0">
                <a:solidFill>
                  <a:srgbClr val="0000FF"/>
                </a:solidFill>
              </a:rPr>
              <a:t>you about are……….</a:t>
            </a:r>
            <a:endParaRPr lang="en-GB" sz="3200" dirty="0">
              <a:solidFill>
                <a:srgbClr val="0000FF"/>
              </a:solidFill>
            </a:endParaRPr>
          </a:p>
          <a:p>
            <a:pPr lvl="0"/>
            <a:r>
              <a:rPr lang="en-GB" sz="3200" dirty="0" smtClean="0">
                <a:solidFill>
                  <a:srgbClr val="0000FF"/>
                </a:solidFill>
              </a:rPr>
              <a:t>1.)Monarch </a:t>
            </a:r>
            <a:r>
              <a:rPr lang="en-GB" sz="3200" dirty="0">
                <a:solidFill>
                  <a:srgbClr val="0000FF"/>
                </a:solidFill>
              </a:rPr>
              <a:t>Butterflies fly about 3000 miles to migrate</a:t>
            </a:r>
          </a:p>
          <a:p>
            <a:pPr lvl="0"/>
            <a:r>
              <a:rPr lang="en-GB" sz="3200" dirty="0" smtClean="0">
                <a:solidFill>
                  <a:srgbClr val="0000FF"/>
                </a:solidFill>
              </a:rPr>
              <a:t>2.)Monarch </a:t>
            </a:r>
            <a:r>
              <a:rPr lang="en-GB" sz="3200" dirty="0">
                <a:solidFill>
                  <a:srgbClr val="0000FF"/>
                </a:solidFill>
              </a:rPr>
              <a:t>Butterflies have a life span of 6-8 months</a:t>
            </a:r>
          </a:p>
          <a:p>
            <a:pPr lvl="0"/>
            <a:r>
              <a:rPr lang="en-GB" sz="3200" dirty="0">
                <a:solidFill>
                  <a:srgbClr val="0000FF"/>
                </a:solidFill>
              </a:rPr>
              <a:t>3</a:t>
            </a:r>
            <a:r>
              <a:rPr lang="en-GB" sz="3200" dirty="0" smtClean="0">
                <a:solidFill>
                  <a:srgbClr val="0000FF"/>
                </a:solidFill>
              </a:rPr>
              <a:t>.)Monarch </a:t>
            </a:r>
            <a:r>
              <a:rPr lang="en-GB" sz="3200" dirty="0">
                <a:solidFill>
                  <a:srgbClr val="0000FF"/>
                </a:solidFill>
              </a:rPr>
              <a:t>Butterflies have one of the biggest migration of any other animal species.</a:t>
            </a:r>
          </a:p>
          <a:p>
            <a:pPr lvl="0"/>
            <a:r>
              <a:rPr lang="en-GB" sz="3200" dirty="0" smtClean="0">
                <a:solidFill>
                  <a:srgbClr val="0000FF"/>
                </a:solidFill>
              </a:rPr>
              <a:t>4.)Monarch </a:t>
            </a:r>
            <a:r>
              <a:rPr lang="en-GB" sz="3200" dirty="0">
                <a:solidFill>
                  <a:srgbClr val="0000FF"/>
                </a:solidFill>
              </a:rPr>
              <a:t>Butterflies are poisonous insects so it has less predators.</a:t>
            </a:r>
          </a:p>
          <a:p>
            <a:pPr lvl="0"/>
            <a:r>
              <a:rPr lang="en-GB" sz="3200" dirty="0" smtClean="0">
                <a:solidFill>
                  <a:srgbClr val="0000FF"/>
                </a:solidFill>
              </a:rPr>
              <a:t>5.)Monarch </a:t>
            </a:r>
            <a:r>
              <a:rPr lang="en-GB" sz="3200" dirty="0">
                <a:solidFill>
                  <a:srgbClr val="0000FF"/>
                </a:solidFill>
              </a:rPr>
              <a:t>Butterflies can see UV light that we cannot</a:t>
            </a:r>
            <a:r>
              <a:rPr lang="en-GB" sz="3200" dirty="0"/>
              <a:t>.</a:t>
            </a:r>
          </a:p>
        </p:txBody>
      </p:sp>
    </p:spTree>
    <p:extLst>
      <p:ext uri="{BB962C8B-B14F-4D97-AF65-F5344CB8AC3E}">
        <p14:creationId xmlns:p14="http://schemas.microsoft.com/office/powerpoint/2010/main" val="1685621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iterate type="lt">
                                    <p:tmPct val="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wipe(down)">
                                      <p:cBhvr>
                                        <p:cTn id="48" dur="580">
                                          <p:stCondLst>
                                            <p:cond delay="0"/>
                                          </p:stCondLst>
                                        </p:cTn>
                                        <p:tgtEl>
                                          <p:spTgt spid="3">
                                            <p:txEl>
                                              <p:pRg st="2" end="2"/>
                                            </p:txEl>
                                          </p:spTgt>
                                        </p:tgtEl>
                                      </p:cBhvr>
                                    </p:animEffect>
                                    <p:anim calcmode="lin" valueType="num">
                                      <p:cBhvr>
                                        <p:cTn id="4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2" end="2"/>
                                            </p:txEl>
                                          </p:spTgt>
                                        </p:tgtEl>
                                      </p:cBhvr>
                                      <p:to x="100000" y="60000"/>
                                    </p:animScale>
                                    <p:animScale>
                                      <p:cBhvr>
                                        <p:cTn id="55" dur="166" decel="50000">
                                          <p:stCondLst>
                                            <p:cond delay="676"/>
                                          </p:stCondLst>
                                        </p:cTn>
                                        <p:tgtEl>
                                          <p:spTgt spid="3">
                                            <p:txEl>
                                              <p:pRg st="2" end="2"/>
                                            </p:txEl>
                                          </p:spTgt>
                                        </p:tgtEl>
                                      </p:cBhvr>
                                      <p:to x="100000" y="100000"/>
                                    </p:animScale>
                                    <p:animScale>
                                      <p:cBhvr>
                                        <p:cTn id="56" dur="26">
                                          <p:stCondLst>
                                            <p:cond delay="1312"/>
                                          </p:stCondLst>
                                        </p:cTn>
                                        <p:tgtEl>
                                          <p:spTgt spid="3">
                                            <p:txEl>
                                              <p:pRg st="2" end="2"/>
                                            </p:txEl>
                                          </p:spTgt>
                                        </p:tgtEl>
                                      </p:cBhvr>
                                      <p:to x="100000" y="80000"/>
                                    </p:animScale>
                                    <p:animScale>
                                      <p:cBhvr>
                                        <p:cTn id="57" dur="166" decel="50000">
                                          <p:stCondLst>
                                            <p:cond delay="1338"/>
                                          </p:stCondLst>
                                        </p:cTn>
                                        <p:tgtEl>
                                          <p:spTgt spid="3">
                                            <p:txEl>
                                              <p:pRg st="2" end="2"/>
                                            </p:txEl>
                                          </p:spTgt>
                                        </p:tgtEl>
                                      </p:cBhvr>
                                      <p:to x="100000" y="100000"/>
                                    </p:animScale>
                                    <p:animScale>
                                      <p:cBhvr>
                                        <p:cTn id="58" dur="26">
                                          <p:stCondLst>
                                            <p:cond delay="1642"/>
                                          </p:stCondLst>
                                        </p:cTn>
                                        <p:tgtEl>
                                          <p:spTgt spid="3">
                                            <p:txEl>
                                              <p:pRg st="2" end="2"/>
                                            </p:txEl>
                                          </p:spTgt>
                                        </p:tgtEl>
                                      </p:cBhvr>
                                      <p:to x="100000" y="90000"/>
                                    </p:animScale>
                                    <p:animScale>
                                      <p:cBhvr>
                                        <p:cTn id="59" dur="166" decel="50000">
                                          <p:stCondLst>
                                            <p:cond delay="1668"/>
                                          </p:stCondLst>
                                        </p:cTn>
                                        <p:tgtEl>
                                          <p:spTgt spid="3">
                                            <p:txEl>
                                              <p:pRg st="2" end="2"/>
                                            </p:txEl>
                                          </p:spTgt>
                                        </p:tgtEl>
                                      </p:cBhvr>
                                      <p:to x="100000" y="100000"/>
                                    </p:animScale>
                                    <p:animScale>
                                      <p:cBhvr>
                                        <p:cTn id="60" dur="26">
                                          <p:stCondLst>
                                            <p:cond delay="1808"/>
                                          </p:stCondLst>
                                        </p:cTn>
                                        <p:tgtEl>
                                          <p:spTgt spid="3">
                                            <p:txEl>
                                              <p:pRg st="2" end="2"/>
                                            </p:txEl>
                                          </p:spTgt>
                                        </p:tgtEl>
                                      </p:cBhvr>
                                      <p:to x="100000" y="95000"/>
                                    </p:animScale>
                                    <p:animScale>
                                      <p:cBhvr>
                                        <p:cTn id="61" dur="166" decel="50000">
                                          <p:stCondLst>
                                            <p:cond delay="1834"/>
                                          </p:stCondLst>
                                        </p:cTn>
                                        <p:tgtEl>
                                          <p:spTgt spid="3">
                                            <p:txEl>
                                              <p:pRg st="2" end="2"/>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3">
                                            <p:txEl>
                                              <p:pRg st="3" end="3"/>
                                            </p:txEl>
                                          </p:spTgt>
                                        </p:tgtEl>
                                        <p:attrNameLst>
                                          <p:attrName>style.visibility</p:attrName>
                                        </p:attrNameLst>
                                      </p:cBhvr>
                                      <p:to>
                                        <p:strVal val="visible"/>
                                      </p:to>
                                    </p:set>
                                    <p:animEffect transition="in" filter="wipe(down)">
                                      <p:cBhvr>
                                        <p:cTn id="66" dur="580">
                                          <p:stCondLst>
                                            <p:cond delay="0"/>
                                          </p:stCondLst>
                                        </p:cTn>
                                        <p:tgtEl>
                                          <p:spTgt spid="3">
                                            <p:txEl>
                                              <p:pRg st="3" end="3"/>
                                            </p:txEl>
                                          </p:spTgt>
                                        </p:tgtEl>
                                      </p:cBhvr>
                                    </p:animEffect>
                                    <p:anim calcmode="lin" valueType="num">
                                      <p:cBhvr>
                                        <p:cTn id="67"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3">
                                            <p:txEl>
                                              <p:pRg st="3" end="3"/>
                                            </p:txEl>
                                          </p:spTgt>
                                        </p:tgtEl>
                                      </p:cBhvr>
                                      <p:to x="100000" y="60000"/>
                                    </p:animScale>
                                    <p:animScale>
                                      <p:cBhvr>
                                        <p:cTn id="73" dur="166" decel="50000">
                                          <p:stCondLst>
                                            <p:cond delay="676"/>
                                          </p:stCondLst>
                                        </p:cTn>
                                        <p:tgtEl>
                                          <p:spTgt spid="3">
                                            <p:txEl>
                                              <p:pRg st="3" end="3"/>
                                            </p:txEl>
                                          </p:spTgt>
                                        </p:tgtEl>
                                      </p:cBhvr>
                                      <p:to x="100000" y="100000"/>
                                    </p:animScale>
                                    <p:animScale>
                                      <p:cBhvr>
                                        <p:cTn id="74" dur="26">
                                          <p:stCondLst>
                                            <p:cond delay="1312"/>
                                          </p:stCondLst>
                                        </p:cTn>
                                        <p:tgtEl>
                                          <p:spTgt spid="3">
                                            <p:txEl>
                                              <p:pRg st="3" end="3"/>
                                            </p:txEl>
                                          </p:spTgt>
                                        </p:tgtEl>
                                      </p:cBhvr>
                                      <p:to x="100000" y="80000"/>
                                    </p:animScale>
                                    <p:animScale>
                                      <p:cBhvr>
                                        <p:cTn id="75" dur="166" decel="50000">
                                          <p:stCondLst>
                                            <p:cond delay="1338"/>
                                          </p:stCondLst>
                                        </p:cTn>
                                        <p:tgtEl>
                                          <p:spTgt spid="3">
                                            <p:txEl>
                                              <p:pRg st="3" end="3"/>
                                            </p:txEl>
                                          </p:spTgt>
                                        </p:tgtEl>
                                      </p:cBhvr>
                                      <p:to x="100000" y="100000"/>
                                    </p:animScale>
                                    <p:animScale>
                                      <p:cBhvr>
                                        <p:cTn id="76" dur="26">
                                          <p:stCondLst>
                                            <p:cond delay="1642"/>
                                          </p:stCondLst>
                                        </p:cTn>
                                        <p:tgtEl>
                                          <p:spTgt spid="3">
                                            <p:txEl>
                                              <p:pRg st="3" end="3"/>
                                            </p:txEl>
                                          </p:spTgt>
                                        </p:tgtEl>
                                      </p:cBhvr>
                                      <p:to x="100000" y="90000"/>
                                    </p:animScale>
                                    <p:animScale>
                                      <p:cBhvr>
                                        <p:cTn id="77" dur="166" decel="50000">
                                          <p:stCondLst>
                                            <p:cond delay="1668"/>
                                          </p:stCondLst>
                                        </p:cTn>
                                        <p:tgtEl>
                                          <p:spTgt spid="3">
                                            <p:txEl>
                                              <p:pRg st="3" end="3"/>
                                            </p:txEl>
                                          </p:spTgt>
                                        </p:tgtEl>
                                      </p:cBhvr>
                                      <p:to x="100000" y="100000"/>
                                    </p:animScale>
                                    <p:animScale>
                                      <p:cBhvr>
                                        <p:cTn id="78" dur="26">
                                          <p:stCondLst>
                                            <p:cond delay="1808"/>
                                          </p:stCondLst>
                                        </p:cTn>
                                        <p:tgtEl>
                                          <p:spTgt spid="3">
                                            <p:txEl>
                                              <p:pRg st="3" end="3"/>
                                            </p:txEl>
                                          </p:spTgt>
                                        </p:tgtEl>
                                      </p:cBhvr>
                                      <p:to x="100000" y="95000"/>
                                    </p:animScale>
                                    <p:animScale>
                                      <p:cBhvr>
                                        <p:cTn id="79" dur="166" decel="50000">
                                          <p:stCondLst>
                                            <p:cond delay="1834"/>
                                          </p:stCondLst>
                                        </p:cTn>
                                        <p:tgtEl>
                                          <p:spTgt spid="3">
                                            <p:txEl>
                                              <p:pRg st="3" end="3"/>
                                            </p:txEl>
                                          </p:spTgt>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nodeType="clickEffect">
                                  <p:stCondLst>
                                    <p:cond delay="0"/>
                                  </p:stCondLst>
                                  <p:childTnLst>
                                    <p:set>
                                      <p:cBhvr>
                                        <p:cTn id="83" dur="1" fill="hold">
                                          <p:stCondLst>
                                            <p:cond delay="0"/>
                                          </p:stCondLst>
                                        </p:cTn>
                                        <p:tgtEl>
                                          <p:spTgt spid="3">
                                            <p:txEl>
                                              <p:pRg st="4" end="4"/>
                                            </p:txEl>
                                          </p:spTgt>
                                        </p:tgtEl>
                                        <p:attrNameLst>
                                          <p:attrName>style.visibility</p:attrName>
                                        </p:attrNameLst>
                                      </p:cBhvr>
                                      <p:to>
                                        <p:strVal val="visible"/>
                                      </p:to>
                                    </p:set>
                                    <p:animEffect transition="in" filter="wipe(down)">
                                      <p:cBhvr>
                                        <p:cTn id="84" dur="580">
                                          <p:stCondLst>
                                            <p:cond delay="0"/>
                                          </p:stCondLst>
                                        </p:cTn>
                                        <p:tgtEl>
                                          <p:spTgt spid="3">
                                            <p:txEl>
                                              <p:pRg st="4" end="4"/>
                                            </p:txEl>
                                          </p:spTgt>
                                        </p:tgtEl>
                                      </p:cBhvr>
                                    </p:animEffect>
                                    <p:anim calcmode="lin" valueType="num">
                                      <p:cBhvr>
                                        <p:cTn id="85"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0" dur="26">
                                          <p:stCondLst>
                                            <p:cond delay="650"/>
                                          </p:stCondLst>
                                        </p:cTn>
                                        <p:tgtEl>
                                          <p:spTgt spid="3">
                                            <p:txEl>
                                              <p:pRg st="4" end="4"/>
                                            </p:txEl>
                                          </p:spTgt>
                                        </p:tgtEl>
                                      </p:cBhvr>
                                      <p:to x="100000" y="60000"/>
                                    </p:animScale>
                                    <p:animScale>
                                      <p:cBhvr>
                                        <p:cTn id="91" dur="166" decel="50000">
                                          <p:stCondLst>
                                            <p:cond delay="676"/>
                                          </p:stCondLst>
                                        </p:cTn>
                                        <p:tgtEl>
                                          <p:spTgt spid="3">
                                            <p:txEl>
                                              <p:pRg st="4" end="4"/>
                                            </p:txEl>
                                          </p:spTgt>
                                        </p:tgtEl>
                                      </p:cBhvr>
                                      <p:to x="100000" y="100000"/>
                                    </p:animScale>
                                    <p:animScale>
                                      <p:cBhvr>
                                        <p:cTn id="92" dur="26">
                                          <p:stCondLst>
                                            <p:cond delay="1312"/>
                                          </p:stCondLst>
                                        </p:cTn>
                                        <p:tgtEl>
                                          <p:spTgt spid="3">
                                            <p:txEl>
                                              <p:pRg st="4" end="4"/>
                                            </p:txEl>
                                          </p:spTgt>
                                        </p:tgtEl>
                                      </p:cBhvr>
                                      <p:to x="100000" y="80000"/>
                                    </p:animScale>
                                    <p:animScale>
                                      <p:cBhvr>
                                        <p:cTn id="93" dur="166" decel="50000">
                                          <p:stCondLst>
                                            <p:cond delay="1338"/>
                                          </p:stCondLst>
                                        </p:cTn>
                                        <p:tgtEl>
                                          <p:spTgt spid="3">
                                            <p:txEl>
                                              <p:pRg st="4" end="4"/>
                                            </p:txEl>
                                          </p:spTgt>
                                        </p:tgtEl>
                                      </p:cBhvr>
                                      <p:to x="100000" y="100000"/>
                                    </p:animScale>
                                    <p:animScale>
                                      <p:cBhvr>
                                        <p:cTn id="94" dur="26">
                                          <p:stCondLst>
                                            <p:cond delay="1642"/>
                                          </p:stCondLst>
                                        </p:cTn>
                                        <p:tgtEl>
                                          <p:spTgt spid="3">
                                            <p:txEl>
                                              <p:pRg st="4" end="4"/>
                                            </p:txEl>
                                          </p:spTgt>
                                        </p:tgtEl>
                                      </p:cBhvr>
                                      <p:to x="100000" y="90000"/>
                                    </p:animScale>
                                    <p:animScale>
                                      <p:cBhvr>
                                        <p:cTn id="95" dur="166" decel="50000">
                                          <p:stCondLst>
                                            <p:cond delay="1668"/>
                                          </p:stCondLst>
                                        </p:cTn>
                                        <p:tgtEl>
                                          <p:spTgt spid="3">
                                            <p:txEl>
                                              <p:pRg st="4" end="4"/>
                                            </p:txEl>
                                          </p:spTgt>
                                        </p:tgtEl>
                                      </p:cBhvr>
                                      <p:to x="100000" y="100000"/>
                                    </p:animScale>
                                    <p:animScale>
                                      <p:cBhvr>
                                        <p:cTn id="96" dur="26">
                                          <p:stCondLst>
                                            <p:cond delay="1808"/>
                                          </p:stCondLst>
                                        </p:cTn>
                                        <p:tgtEl>
                                          <p:spTgt spid="3">
                                            <p:txEl>
                                              <p:pRg st="4" end="4"/>
                                            </p:txEl>
                                          </p:spTgt>
                                        </p:tgtEl>
                                      </p:cBhvr>
                                      <p:to x="100000" y="95000"/>
                                    </p:animScale>
                                    <p:animScale>
                                      <p:cBhvr>
                                        <p:cTn id="97" dur="166" decel="50000">
                                          <p:stCondLst>
                                            <p:cond delay="1834"/>
                                          </p:stCondLst>
                                        </p:cTn>
                                        <p:tgtEl>
                                          <p:spTgt spid="3">
                                            <p:txEl>
                                              <p:pRg st="4" end="4"/>
                                            </p:txEl>
                                          </p:spTgt>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nodeType="clickEffect">
                                  <p:stCondLst>
                                    <p:cond delay="0"/>
                                  </p:stCondLst>
                                  <p:childTnLst>
                                    <p:set>
                                      <p:cBhvr>
                                        <p:cTn id="101" dur="1" fill="hold">
                                          <p:stCondLst>
                                            <p:cond delay="0"/>
                                          </p:stCondLst>
                                        </p:cTn>
                                        <p:tgtEl>
                                          <p:spTgt spid="3">
                                            <p:txEl>
                                              <p:pRg st="5" end="5"/>
                                            </p:txEl>
                                          </p:spTgt>
                                        </p:tgtEl>
                                        <p:attrNameLst>
                                          <p:attrName>style.visibility</p:attrName>
                                        </p:attrNameLst>
                                      </p:cBhvr>
                                      <p:to>
                                        <p:strVal val="visible"/>
                                      </p:to>
                                    </p:set>
                                    <p:animEffect transition="in" filter="wipe(down)">
                                      <p:cBhvr>
                                        <p:cTn id="102" dur="580">
                                          <p:stCondLst>
                                            <p:cond delay="0"/>
                                          </p:stCondLst>
                                        </p:cTn>
                                        <p:tgtEl>
                                          <p:spTgt spid="3">
                                            <p:txEl>
                                              <p:pRg st="5" end="5"/>
                                            </p:txEl>
                                          </p:spTgt>
                                        </p:tgtEl>
                                      </p:cBhvr>
                                    </p:animEffect>
                                    <p:anim calcmode="lin" valueType="num">
                                      <p:cBhvr>
                                        <p:cTn id="103"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8" dur="26">
                                          <p:stCondLst>
                                            <p:cond delay="650"/>
                                          </p:stCondLst>
                                        </p:cTn>
                                        <p:tgtEl>
                                          <p:spTgt spid="3">
                                            <p:txEl>
                                              <p:pRg st="5" end="5"/>
                                            </p:txEl>
                                          </p:spTgt>
                                        </p:tgtEl>
                                      </p:cBhvr>
                                      <p:to x="100000" y="60000"/>
                                    </p:animScale>
                                    <p:animScale>
                                      <p:cBhvr>
                                        <p:cTn id="109" dur="166" decel="50000">
                                          <p:stCondLst>
                                            <p:cond delay="676"/>
                                          </p:stCondLst>
                                        </p:cTn>
                                        <p:tgtEl>
                                          <p:spTgt spid="3">
                                            <p:txEl>
                                              <p:pRg st="5" end="5"/>
                                            </p:txEl>
                                          </p:spTgt>
                                        </p:tgtEl>
                                      </p:cBhvr>
                                      <p:to x="100000" y="100000"/>
                                    </p:animScale>
                                    <p:animScale>
                                      <p:cBhvr>
                                        <p:cTn id="110" dur="26">
                                          <p:stCondLst>
                                            <p:cond delay="1312"/>
                                          </p:stCondLst>
                                        </p:cTn>
                                        <p:tgtEl>
                                          <p:spTgt spid="3">
                                            <p:txEl>
                                              <p:pRg st="5" end="5"/>
                                            </p:txEl>
                                          </p:spTgt>
                                        </p:tgtEl>
                                      </p:cBhvr>
                                      <p:to x="100000" y="80000"/>
                                    </p:animScale>
                                    <p:animScale>
                                      <p:cBhvr>
                                        <p:cTn id="111" dur="166" decel="50000">
                                          <p:stCondLst>
                                            <p:cond delay="1338"/>
                                          </p:stCondLst>
                                        </p:cTn>
                                        <p:tgtEl>
                                          <p:spTgt spid="3">
                                            <p:txEl>
                                              <p:pRg st="5" end="5"/>
                                            </p:txEl>
                                          </p:spTgt>
                                        </p:tgtEl>
                                      </p:cBhvr>
                                      <p:to x="100000" y="100000"/>
                                    </p:animScale>
                                    <p:animScale>
                                      <p:cBhvr>
                                        <p:cTn id="112" dur="26">
                                          <p:stCondLst>
                                            <p:cond delay="1642"/>
                                          </p:stCondLst>
                                        </p:cTn>
                                        <p:tgtEl>
                                          <p:spTgt spid="3">
                                            <p:txEl>
                                              <p:pRg st="5" end="5"/>
                                            </p:txEl>
                                          </p:spTgt>
                                        </p:tgtEl>
                                      </p:cBhvr>
                                      <p:to x="100000" y="90000"/>
                                    </p:animScale>
                                    <p:animScale>
                                      <p:cBhvr>
                                        <p:cTn id="113" dur="166" decel="50000">
                                          <p:stCondLst>
                                            <p:cond delay="1668"/>
                                          </p:stCondLst>
                                        </p:cTn>
                                        <p:tgtEl>
                                          <p:spTgt spid="3">
                                            <p:txEl>
                                              <p:pRg st="5" end="5"/>
                                            </p:txEl>
                                          </p:spTgt>
                                        </p:tgtEl>
                                      </p:cBhvr>
                                      <p:to x="100000" y="100000"/>
                                    </p:animScale>
                                    <p:animScale>
                                      <p:cBhvr>
                                        <p:cTn id="114" dur="26">
                                          <p:stCondLst>
                                            <p:cond delay="1808"/>
                                          </p:stCondLst>
                                        </p:cTn>
                                        <p:tgtEl>
                                          <p:spTgt spid="3">
                                            <p:txEl>
                                              <p:pRg st="5" end="5"/>
                                            </p:txEl>
                                          </p:spTgt>
                                        </p:tgtEl>
                                      </p:cBhvr>
                                      <p:to x="100000" y="95000"/>
                                    </p:animScale>
                                    <p:animScale>
                                      <p:cBhvr>
                                        <p:cTn id="115" dur="166" decel="50000">
                                          <p:stCondLst>
                                            <p:cond delay="1834"/>
                                          </p:stCondLst>
                                        </p:cTn>
                                        <p:tgtEl>
                                          <p:spTgt spid="3">
                                            <p:txEl>
                                              <p:pRg st="5" end="5"/>
                                            </p:txEl>
                                          </p:spTgt>
                                        </p:tgtEl>
                                      </p:cBhvr>
                                      <p:to x="100000" y="100000"/>
                                    </p:animScale>
                                  </p:childTnLst>
                                </p:cTn>
                              </p:par>
                            </p:childTnLst>
                          </p:cTn>
                        </p:par>
                      </p:childTnLst>
                    </p:cTn>
                  </p:par>
                  <p:par>
                    <p:cTn id="116" fill="hold">
                      <p:stCondLst>
                        <p:cond delay="indefinite"/>
                      </p:stCondLst>
                      <p:childTnLst>
                        <p:par>
                          <p:cTn id="117" fill="hold">
                            <p:stCondLst>
                              <p:cond delay="0"/>
                            </p:stCondLst>
                            <p:childTnLst>
                              <p:par>
                                <p:cTn id="118" presetID="34" presetClass="emph" presetSubtype="0" fill="hold" nodeType="clickEffect">
                                  <p:stCondLst>
                                    <p:cond delay="0"/>
                                  </p:stCondLst>
                                  <p:iterate type="lt">
                                    <p:tmPct val="10000"/>
                                  </p:iterate>
                                  <p:childTnLst>
                                    <p:animMotion origin="layout" path="M 0.0 0.0 L 0.0 -0.07213" pathEditMode="relative" ptsTypes="">
                                      <p:cBhvr>
                                        <p:cTn id="119" dur="250" accel="50000" decel="50000" autoRev="1" fill="hold">
                                          <p:stCondLst>
                                            <p:cond delay="0"/>
                                          </p:stCondLst>
                                        </p:cTn>
                                        <p:tgtEl>
                                          <p:spTgt spid="2">
                                            <p:txEl>
                                              <p:pRg st="0" end="0"/>
                                            </p:txEl>
                                          </p:spTgt>
                                        </p:tgtEl>
                                        <p:attrNameLst>
                                          <p:attrName>ppt_x</p:attrName>
                                          <p:attrName>ppt_y</p:attrName>
                                        </p:attrNameLst>
                                      </p:cBhvr>
                                    </p:animMotion>
                                    <p:animRot by="1500000">
                                      <p:cBhvr>
                                        <p:cTn id="120" dur="125" fill="hold">
                                          <p:stCondLst>
                                            <p:cond delay="0"/>
                                          </p:stCondLst>
                                        </p:cTn>
                                        <p:tgtEl>
                                          <p:spTgt spid="2">
                                            <p:txEl>
                                              <p:pRg st="0" end="0"/>
                                            </p:txEl>
                                          </p:spTgt>
                                        </p:tgtEl>
                                        <p:attrNameLst>
                                          <p:attrName>r</p:attrName>
                                        </p:attrNameLst>
                                      </p:cBhvr>
                                    </p:animRot>
                                    <p:animRot by="-1500000">
                                      <p:cBhvr>
                                        <p:cTn id="121" dur="125" fill="hold">
                                          <p:stCondLst>
                                            <p:cond delay="125"/>
                                          </p:stCondLst>
                                        </p:cTn>
                                        <p:tgtEl>
                                          <p:spTgt spid="2">
                                            <p:txEl>
                                              <p:pRg st="0" end="0"/>
                                            </p:txEl>
                                          </p:spTgt>
                                        </p:tgtEl>
                                        <p:attrNameLst>
                                          <p:attrName>r</p:attrName>
                                        </p:attrNameLst>
                                      </p:cBhvr>
                                    </p:animRot>
                                    <p:animRot by="-1500000">
                                      <p:cBhvr>
                                        <p:cTn id="122" dur="125" fill="hold">
                                          <p:stCondLst>
                                            <p:cond delay="250"/>
                                          </p:stCondLst>
                                        </p:cTn>
                                        <p:tgtEl>
                                          <p:spTgt spid="2">
                                            <p:txEl>
                                              <p:pRg st="0" end="0"/>
                                            </p:txEl>
                                          </p:spTgt>
                                        </p:tgtEl>
                                        <p:attrNameLst>
                                          <p:attrName>r</p:attrName>
                                        </p:attrNameLst>
                                      </p:cBhvr>
                                    </p:animRot>
                                    <p:animRot by="1500000">
                                      <p:cBhvr>
                                        <p:cTn id="123" dur="125" fill="hold">
                                          <p:stCondLst>
                                            <p:cond delay="375"/>
                                          </p:stCondLst>
                                        </p:cTn>
                                        <p:tgtEl>
                                          <p:spTgt spid="2">
                                            <p:txEl>
                                              <p:pRg st="0" end="0"/>
                                            </p:txEl>
                                          </p:spTgt>
                                        </p:tgtEl>
                                        <p:attrNameLst>
                                          <p:attrName>r</p:attrName>
                                        </p:attrNameLst>
                                      </p:cBhvr>
                                    </p:animRot>
                                  </p:childTnLst>
                                </p:cTn>
                              </p:par>
                            </p:childTnLst>
                          </p:cTn>
                        </p:par>
                      </p:childTnLst>
                    </p:cTn>
                  </p:par>
                  <p:par>
                    <p:cTn id="124" fill="hold">
                      <p:stCondLst>
                        <p:cond delay="indefinite"/>
                      </p:stCondLst>
                      <p:childTnLst>
                        <p:par>
                          <p:cTn id="125" fill="hold">
                            <p:stCondLst>
                              <p:cond delay="0"/>
                            </p:stCondLst>
                            <p:childTnLst>
                              <p:par>
                                <p:cTn id="126" presetID="26" presetClass="emph" presetSubtype="0" fill="hold" nodeType="clickEffect">
                                  <p:stCondLst>
                                    <p:cond delay="0"/>
                                  </p:stCondLst>
                                  <p:childTnLst>
                                    <p:animEffect transition="out" filter="fade">
                                      <p:cBhvr>
                                        <p:cTn id="127" dur="500" tmFilter="0, 0; .2, .5; .8, .5; 1, 0"/>
                                        <p:tgtEl>
                                          <p:spTgt spid="3">
                                            <p:txEl>
                                              <p:pRg st="0" end="0"/>
                                            </p:txEl>
                                          </p:spTgt>
                                        </p:tgtEl>
                                      </p:cBhvr>
                                    </p:animEffect>
                                    <p:animScale>
                                      <p:cBhvr>
                                        <p:cTn id="128" dur="250" autoRev="1" fill="hold"/>
                                        <p:tgtEl>
                                          <p:spTgt spid="3">
                                            <p:txEl>
                                              <p:pRg st="0" end="0"/>
                                            </p:txEl>
                                          </p:spTgt>
                                        </p:tgtEl>
                                      </p:cBhvr>
                                      <p:by x="105000" y="105000"/>
                                    </p:animScale>
                                  </p:childTnLst>
                                </p:cTn>
                              </p:par>
                              <p:par>
                                <p:cTn id="129" presetID="26" presetClass="emph" presetSubtype="0" fill="hold" nodeType="withEffect">
                                  <p:stCondLst>
                                    <p:cond delay="0"/>
                                  </p:stCondLst>
                                  <p:childTnLst>
                                    <p:animEffect transition="out" filter="fade">
                                      <p:cBhvr>
                                        <p:cTn id="130" dur="500" tmFilter="0, 0; .2, .5; .8, .5; 1, 0"/>
                                        <p:tgtEl>
                                          <p:spTgt spid="3">
                                            <p:txEl>
                                              <p:pRg st="1" end="1"/>
                                            </p:txEl>
                                          </p:spTgt>
                                        </p:tgtEl>
                                      </p:cBhvr>
                                    </p:animEffect>
                                    <p:animScale>
                                      <p:cBhvr>
                                        <p:cTn id="131" dur="250" autoRev="1" fill="hold"/>
                                        <p:tgtEl>
                                          <p:spTgt spid="3">
                                            <p:txEl>
                                              <p:pRg st="1" end="1"/>
                                            </p:txEl>
                                          </p:spTgt>
                                        </p:tgtEl>
                                      </p:cBhvr>
                                      <p:by x="105000" y="105000"/>
                                    </p:animScale>
                                  </p:childTnLst>
                                </p:cTn>
                              </p:par>
                              <p:par>
                                <p:cTn id="132" presetID="26" presetClass="emph" presetSubtype="0" fill="hold" nodeType="withEffect">
                                  <p:stCondLst>
                                    <p:cond delay="0"/>
                                  </p:stCondLst>
                                  <p:childTnLst>
                                    <p:animEffect transition="out" filter="fade">
                                      <p:cBhvr>
                                        <p:cTn id="133" dur="500" tmFilter="0, 0; .2, .5; .8, .5; 1, 0"/>
                                        <p:tgtEl>
                                          <p:spTgt spid="3">
                                            <p:txEl>
                                              <p:pRg st="2" end="2"/>
                                            </p:txEl>
                                          </p:spTgt>
                                        </p:tgtEl>
                                      </p:cBhvr>
                                    </p:animEffect>
                                    <p:animScale>
                                      <p:cBhvr>
                                        <p:cTn id="134" dur="250" autoRev="1" fill="hold"/>
                                        <p:tgtEl>
                                          <p:spTgt spid="3">
                                            <p:txEl>
                                              <p:pRg st="2" end="2"/>
                                            </p:txEl>
                                          </p:spTgt>
                                        </p:tgtEl>
                                      </p:cBhvr>
                                      <p:by x="105000" y="105000"/>
                                    </p:animScale>
                                  </p:childTnLst>
                                </p:cTn>
                              </p:par>
                              <p:par>
                                <p:cTn id="135" presetID="26" presetClass="emph" presetSubtype="0" fill="hold" nodeType="withEffect">
                                  <p:stCondLst>
                                    <p:cond delay="0"/>
                                  </p:stCondLst>
                                  <p:childTnLst>
                                    <p:animEffect transition="out" filter="fade">
                                      <p:cBhvr>
                                        <p:cTn id="136" dur="500" tmFilter="0, 0; .2, .5; .8, .5; 1, 0"/>
                                        <p:tgtEl>
                                          <p:spTgt spid="3">
                                            <p:txEl>
                                              <p:pRg st="3" end="3"/>
                                            </p:txEl>
                                          </p:spTgt>
                                        </p:tgtEl>
                                      </p:cBhvr>
                                    </p:animEffect>
                                    <p:animScale>
                                      <p:cBhvr>
                                        <p:cTn id="137" dur="250" autoRev="1" fill="hold"/>
                                        <p:tgtEl>
                                          <p:spTgt spid="3">
                                            <p:txEl>
                                              <p:pRg st="3" end="3"/>
                                            </p:txEl>
                                          </p:spTgt>
                                        </p:tgtEl>
                                      </p:cBhvr>
                                      <p:by x="105000" y="105000"/>
                                    </p:animScale>
                                  </p:childTnLst>
                                </p:cTn>
                              </p:par>
                              <p:par>
                                <p:cTn id="138" presetID="26" presetClass="emph" presetSubtype="0" fill="hold" nodeType="withEffect">
                                  <p:stCondLst>
                                    <p:cond delay="0"/>
                                  </p:stCondLst>
                                  <p:childTnLst>
                                    <p:animEffect transition="out" filter="fade">
                                      <p:cBhvr>
                                        <p:cTn id="139" dur="500" tmFilter="0, 0; .2, .5; .8, .5; 1, 0"/>
                                        <p:tgtEl>
                                          <p:spTgt spid="3">
                                            <p:txEl>
                                              <p:pRg st="4" end="4"/>
                                            </p:txEl>
                                          </p:spTgt>
                                        </p:tgtEl>
                                      </p:cBhvr>
                                    </p:animEffect>
                                    <p:animScale>
                                      <p:cBhvr>
                                        <p:cTn id="140" dur="250" autoRev="1" fill="hold"/>
                                        <p:tgtEl>
                                          <p:spTgt spid="3">
                                            <p:txEl>
                                              <p:pRg st="4" end="4"/>
                                            </p:txEl>
                                          </p:spTgt>
                                        </p:tgtEl>
                                      </p:cBhvr>
                                      <p:by x="105000" y="105000"/>
                                    </p:animScale>
                                  </p:childTnLst>
                                </p:cTn>
                              </p:par>
                              <p:par>
                                <p:cTn id="141" presetID="26" presetClass="emph" presetSubtype="0" fill="hold" nodeType="withEffect">
                                  <p:stCondLst>
                                    <p:cond delay="0"/>
                                  </p:stCondLst>
                                  <p:childTnLst>
                                    <p:animEffect transition="out" filter="fade">
                                      <p:cBhvr>
                                        <p:cTn id="142" dur="500" tmFilter="0, 0; .2, .5; .8, .5; 1, 0"/>
                                        <p:tgtEl>
                                          <p:spTgt spid="3">
                                            <p:txEl>
                                              <p:pRg st="5" end="5"/>
                                            </p:txEl>
                                          </p:spTgt>
                                        </p:tgtEl>
                                      </p:cBhvr>
                                    </p:animEffect>
                                    <p:animScale>
                                      <p:cBhvr>
                                        <p:cTn id="143" dur="250" autoRev="1" fill="hold"/>
                                        <p:tgtEl>
                                          <p:spTgt spid="3">
                                            <p:txEl>
                                              <p:pRg st="5" end="5"/>
                                            </p:txEl>
                                          </p:spTgt>
                                        </p:tgtEl>
                                      </p:cBhvr>
                                      <p:by x="105000" y="105000"/>
                                    </p:animScale>
                                  </p:childTnLst>
                                </p:cTn>
                              </p:par>
                            </p:childTnLst>
                          </p:cTn>
                        </p:par>
                      </p:childTnLst>
                    </p:cTn>
                  </p:par>
                  <p:par>
                    <p:cTn id="144" fill="hold">
                      <p:stCondLst>
                        <p:cond delay="indefinite"/>
                      </p:stCondLst>
                      <p:childTnLst>
                        <p:par>
                          <p:cTn id="145" fill="hold">
                            <p:stCondLst>
                              <p:cond delay="0"/>
                            </p:stCondLst>
                            <p:childTnLst>
                              <p:par>
                                <p:cTn id="146" presetID="6" presetClass="exit" presetSubtype="32" fill="hold" nodeType="clickEffect">
                                  <p:stCondLst>
                                    <p:cond delay="0"/>
                                  </p:stCondLst>
                                  <p:iterate type="lt">
                                    <p:tmPct val="0"/>
                                  </p:iterate>
                                  <p:childTnLst>
                                    <p:animEffect transition="out" filter="circle(out)">
                                      <p:cBhvr>
                                        <p:cTn id="147" dur="2000"/>
                                        <p:tgtEl>
                                          <p:spTgt spid="2">
                                            <p:txEl>
                                              <p:pRg st="0" end="0"/>
                                            </p:txEl>
                                          </p:spTgt>
                                        </p:tgtEl>
                                      </p:cBhvr>
                                    </p:animEffect>
                                    <p:set>
                                      <p:cBhvr>
                                        <p:cTn id="148" dur="1" fill="hold">
                                          <p:stCondLst>
                                            <p:cond delay="1999"/>
                                          </p:stCondLst>
                                        </p:cTn>
                                        <p:tgtEl>
                                          <p:spTgt spid="2">
                                            <p:txEl>
                                              <p:pRg st="0" end="0"/>
                                            </p:txEl>
                                          </p:spTgt>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45" presetClass="exit" presetSubtype="0" fill="hold" nodeType="clickEffect">
                                  <p:stCondLst>
                                    <p:cond delay="0"/>
                                  </p:stCondLst>
                                  <p:childTnLst>
                                    <p:animEffect transition="out" filter="fade">
                                      <p:cBhvr>
                                        <p:cTn id="152" dur="2000"/>
                                        <p:tgtEl>
                                          <p:spTgt spid="3">
                                            <p:txEl>
                                              <p:pRg st="0" end="0"/>
                                            </p:txEl>
                                          </p:spTgt>
                                        </p:tgtEl>
                                      </p:cBhvr>
                                    </p:animEffect>
                                    <p:anim calcmode="lin" valueType="num">
                                      <p:cBhvr>
                                        <p:cTn id="153" dur="2000"/>
                                        <p:tgtEl>
                                          <p:spTgt spid="3">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4" dur="2000"/>
                                        <p:tgtEl>
                                          <p:spTgt spid="3">
                                            <p:txEl>
                                              <p:pRg st="0" end="0"/>
                                            </p:txEl>
                                          </p:spTgt>
                                        </p:tgtEl>
                                        <p:attrNameLst>
                                          <p:attrName>ppt_h</p:attrName>
                                        </p:attrNameLst>
                                      </p:cBhvr>
                                      <p:tavLst>
                                        <p:tav tm="0">
                                          <p:val>
                                            <p:strVal val="ppt_h"/>
                                          </p:val>
                                        </p:tav>
                                        <p:tav tm="100000">
                                          <p:val>
                                            <p:strVal val="ppt_h"/>
                                          </p:val>
                                        </p:tav>
                                      </p:tavLst>
                                    </p:anim>
                                    <p:set>
                                      <p:cBhvr>
                                        <p:cTn id="155" dur="1" fill="hold">
                                          <p:stCondLst>
                                            <p:cond delay="1999"/>
                                          </p:stCondLst>
                                        </p:cTn>
                                        <p:tgtEl>
                                          <p:spTgt spid="3">
                                            <p:txEl>
                                              <p:pRg st="0" end="0"/>
                                            </p:txEl>
                                          </p:spTgt>
                                        </p:tgtEl>
                                        <p:attrNameLst>
                                          <p:attrName>style.visibility</p:attrName>
                                        </p:attrNameLst>
                                      </p:cBhvr>
                                      <p:to>
                                        <p:strVal val="hidden"/>
                                      </p:to>
                                    </p:set>
                                  </p:childTnLst>
                                </p:cTn>
                              </p:par>
                              <p:par>
                                <p:cTn id="156" presetID="45" presetClass="exit" presetSubtype="0" fill="hold" nodeType="withEffect">
                                  <p:stCondLst>
                                    <p:cond delay="0"/>
                                  </p:stCondLst>
                                  <p:childTnLst>
                                    <p:animEffect transition="out" filter="fade">
                                      <p:cBhvr>
                                        <p:cTn id="157" dur="2000"/>
                                        <p:tgtEl>
                                          <p:spTgt spid="3">
                                            <p:txEl>
                                              <p:pRg st="1" end="1"/>
                                            </p:txEl>
                                          </p:spTgt>
                                        </p:tgtEl>
                                      </p:cBhvr>
                                    </p:animEffect>
                                    <p:anim calcmode="lin" valueType="num">
                                      <p:cBhvr>
                                        <p:cTn id="158" dur="2000"/>
                                        <p:tgtEl>
                                          <p:spTgt spid="3">
                                            <p:txEl>
                                              <p:pRg st="1" end="1"/>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9" dur="2000"/>
                                        <p:tgtEl>
                                          <p:spTgt spid="3">
                                            <p:txEl>
                                              <p:pRg st="1" end="1"/>
                                            </p:txEl>
                                          </p:spTgt>
                                        </p:tgtEl>
                                        <p:attrNameLst>
                                          <p:attrName>ppt_h</p:attrName>
                                        </p:attrNameLst>
                                      </p:cBhvr>
                                      <p:tavLst>
                                        <p:tav tm="0">
                                          <p:val>
                                            <p:strVal val="ppt_h"/>
                                          </p:val>
                                        </p:tav>
                                        <p:tav tm="100000">
                                          <p:val>
                                            <p:strVal val="ppt_h"/>
                                          </p:val>
                                        </p:tav>
                                      </p:tavLst>
                                    </p:anim>
                                    <p:set>
                                      <p:cBhvr>
                                        <p:cTn id="160" dur="1" fill="hold">
                                          <p:stCondLst>
                                            <p:cond delay="1999"/>
                                          </p:stCondLst>
                                        </p:cTn>
                                        <p:tgtEl>
                                          <p:spTgt spid="3">
                                            <p:txEl>
                                              <p:pRg st="1" end="1"/>
                                            </p:txEl>
                                          </p:spTgt>
                                        </p:tgtEl>
                                        <p:attrNameLst>
                                          <p:attrName>style.visibility</p:attrName>
                                        </p:attrNameLst>
                                      </p:cBhvr>
                                      <p:to>
                                        <p:strVal val="hidden"/>
                                      </p:to>
                                    </p:set>
                                  </p:childTnLst>
                                </p:cTn>
                              </p:par>
                              <p:par>
                                <p:cTn id="161" presetID="45" presetClass="exit" presetSubtype="0" fill="hold" nodeType="withEffect">
                                  <p:stCondLst>
                                    <p:cond delay="0"/>
                                  </p:stCondLst>
                                  <p:childTnLst>
                                    <p:animEffect transition="out" filter="fade">
                                      <p:cBhvr>
                                        <p:cTn id="162" dur="2000"/>
                                        <p:tgtEl>
                                          <p:spTgt spid="3">
                                            <p:txEl>
                                              <p:pRg st="2" end="2"/>
                                            </p:txEl>
                                          </p:spTgt>
                                        </p:tgtEl>
                                      </p:cBhvr>
                                    </p:animEffect>
                                    <p:anim calcmode="lin" valueType="num">
                                      <p:cBhvr>
                                        <p:cTn id="163" dur="2000"/>
                                        <p:tgtEl>
                                          <p:spTgt spid="3">
                                            <p:txEl>
                                              <p:pRg st="2" end="2"/>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64" dur="2000"/>
                                        <p:tgtEl>
                                          <p:spTgt spid="3">
                                            <p:txEl>
                                              <p:pRg st="2" end="2"/>
                                            </p:txEl>
                                          </p:spTgt>
                                        </p:tgtEl>
                                        <p:attrNameLst>
                                          <p:attrName>ppt_h</p:attrName>
                                        </p:attrNameLst>
                                      </p:cBhvr>
                                      <p:tavLst>
                                        <p:tav tm="0">
                                          <p:val>
                                            <p:strVal val="ppt_h"/>
                                          </p:val>
                                        </p:tav>
                                        <p:tav tm="100000">
                                          <p:val>
                                            <p:strVal val="ppt_h"/>
                                          </p:val>
                                        </p:tav>
                                      </p:tavLst>
                                    </p:anim>
                                    <p:set>
                                      <p:cBhvr>
                                        <p:cTn id="165" dur="1" fill="hold">
                                          <p:stCondLst>
                                            <p:cond delay="1999"/>
                                          </p:stCondLst>
                                        </p:cTn>
                                        <p:tgtEl>
                                          <p:spTgt spid="3">
                                            <p:txEl>
                                              <p:pRg st="2" end="2"/>
                                            </p:txEl>
                                          </p:spTgt>
                                        </p:tgtEl>
                                        <p:attrNameLst>
                                          <p:attrName>style.visibility</p:attrName>
                                        </p:attrNameLst>
                                      </p:cBhvr>
                                      <p:to>
                                        <p:strVal val="hidden"/>
                                      </p:to>
                                    </p:set>
                                  </p:childTnLst>
                                </p:cTn>
                              </p:par>
                              <p:par>
                                <p:cTn id="166" presetID="45" presetClass="exit" presetSubtype="0" fill="hold" nodeType="withEffect">
                                  <p:stCondLst>
                                    <p:cond delay="0"/>
                                  </p:stCondLst>
                                  <p:childTnLst>
                                    <p:animEffect transition="out" filter="fade">
                                      <p:cBhvr>
                                        <p:cTn id="167" dur="2000"/>
                                        <p:tgtEl>
                                          <p:spTgt spid="3">
                                            <p:txEl>
                                              <p:pRg st="3" end="3"/>
                                            </p:txEl>
                                          </p:spTgt>
                                        </p:tgtEl>
                                      </p:cBhvr>
                                    </p:animEffect>
                                    <p:anim calcmode="lin" valueType="num">
                                      <p:cBhvr>
                                        <p:cTn id="168" dur="2000"/>
                                        <p:tgtEl>
                                          <p:spTgt spid="3">
                                            <p:txEl>
                                              <p:pRg st="3" end="3"/>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69" dur="2000"/>
                                        <p:tgtEl>
                                          <p:spTgt spid="3">
                                            <p:txEl>
                                              <p:pRg st="3" end="3"/>
                                            </p:txEl>
                                          </p:spTgt>
                                        </p:tgtEl>
                                        <p:attrNameLst>
                                          <p:attrName>ppt_h</p:attrName>
                                        </p:attrNameLst>
                                      </p:cBhvr>
                                      <p:tavLst>
                                        <p:tav tm="0">
                                          <p:val>
                                            <p:strVal val="ppt_h"/>
                                          </p:val>
                                        </p:tav>
                                        <p:tav tm="100000">
                                          <p:val>
                                            <p:strVal val="ppt_h"/>
                                          </p:val>
                                        </p:tav>
                                      </p:tavLst>
                                    </p:anim>
                                    <p:set>
                                      <p:cBhvr>
                                        <p:cTn id="170" dur="1" fill="hold">
                                          <p:stCondLst>
                                            <p:cond delay="1999"/>
                                          </p:stCondLst>
                                        </p:cTn>
                                        <p:tgtEl>
                                          <p:spTgt spid="3">
                                            <p:txEl>
                                              <p:pRg st="3" end="3"/>
                                            </p:txEl>
                                          </p:spTgt>
                                        </p:tgtEl>
                                        <p:attrNameLst>
                                          <p:attrName>style.visibility</p:attrName>
                                        </p:attrNameLst>
                                      </p:cBhvr>
                                      <p:to>
                                        <p:strVal val="hidden"/>
                                      </p:to>
                                    </p:set>
                                  </p:childTnLst>
                                </p:cTn>
                              </p:par>
                              <p:par>
                                <p:cTn id="171" presetID="45" presetClass="exit" presetSubtype="0" fill="hold" nodeType="withEffect">
                                  <p:stCondLst>
                                    <p:cond delay="0"/>
                                  </p:stCondLst>
                                  <p:childTnLst>
                                    <p:animEffect transition="out" filter="fade">
                                      <p:cBhvr>
                                        <p:cTn id="172" dur="2000"/>
                                        <p:tgtEl>
                                          <p:spTgt spid="3">
                                            <p:txEl>
                                              <p:pRg st="4" end="4"/>
                                            </p:txEl>
                                          </p:spTgt>
                                        </p:tgtEl>
                                      </p:cBhvr>
                                    </p:animEffect>
                                    <p:anim calcmode="lin" valueType="num">
                                      <p:cBhvr>
                                        <p:cTn id="173" dur="2000"/>
                                        <p:tgtEl>
                                          <p:spTgt spid="3">
                                            <p:txEl>
                                              <p:pRg st="4" end="4"/>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74" dur="2000"/>
                                        <p:tgtEl>
                                          <p:spTgt spid="3">
                                            <p:txEl>
                                              <p:pRg st="4" end="4"/>
                                            </p:txEl>
                                          </p:spTgt>
                                        </p:tgtEl>
                                        <p:attrNameLst>
                                          <p:attrName>ppt_h</p:attrName>
                                        </p:attrNameLst>
                                      </p:cBhvr>
                                      <p:tavLst>
                                        <p:tav tm="0">
                                          <p:val>
                                            <p:strVal val="ppt_h"/>
                                          </p:val>
                                        </p:tav>
                                        <p:tav tm="100000">
                                          <p:val>
                                            <p:strVal val="ppt_h"/>
                                          </p:val>
                                        </p:tav>
                                      </p:tavLst>
                                    </p:anim>
                                    <p:set>
                                      <p:cBhvr>
                                        <p:cTn id="175" dur="1" fill="hold">
                                          <p:stCondLst>
                                            <p:cond delay="1999"/>
                                          </p:stCondLst>
                                        </p:cTn>
                                        <p:tgtEl>
                                          <p:spTgt spid="3">
                                            <p:txEl>
                                              <p:pRg st="4" end="4"/>
                                            </p:txEl>
                                          </p:spTgt>
                                        </p:tgtEl>
                                        <p:attrNameLst>
                                          <p:attrName>style.visibility</p:attrName>
                                        </p:attrNameLst>
                                      </p:cBhvr>
                                      <p:to>
                                        <p:strVal val="hidden"/>
                                      </p:to>
                                    </p:set>
                                  </p:childTnLst>
                                </p:cTn>
                              </p:par>
                              <p:par>
                                <p:cTn id="176" presetID="45" presetClass="exit" presetSubtype="0" fill="hold" nodeType="withEffect">
                                  <p:stCondLst>
                                    <p:cond delay="0"/>
                                  </p:stCondLst>
                                  <p:childTnLst>
                                    <p:animEffect transition="out" filter="fade">
                                      <p:cBhvr>
                                        <p:cTn id="177" dur="2000"/>
                                        <p:tgtEl>
                                          <p:spTgt spid="3">
                                            <p:txEl>
                                              <p:pRg st="5" end="5"/>
                                            </p:txEl>
                                          </p:spTgt>
                                        </p:tgtEl>
                                      </p:cBhvr>
                                    </p:animEffect>
                                    <p:anim calcmode="lin" valueType="num">
                                      <p:cBhvr>
                                        <p:cTn id="178" dur="2000"/>
                                        <p:tgtEl>
                                          <p:spTgt spid="3">
                                            <p:txEl>
                                              <p:pRg st="5" end="5"/>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79" dur="2000"/>
                                        <p:tgtEl>
                                          <p:spTgt spid="3">
                                            <p:txEl>
                                              <p:pRg st="5" end="5"/>
                                            </p:txEl>
                                          </p:spTgt>
                                        </p:tgtEl>
                                        <p:attrNameLst>
                                          <p:attrName>ppt_h</p:attrName>
                                        </p:attrNameLst>
                                      </p:cBhvr>
                                      <p:tavLst>
                                        <p:tav tm="0">
                                          <p:val>
                                            <p:strVal val="ppt_h"/>
                                          </p:val>
                                        </p:tav>
                                        <p:tav tm="100000">
                                          <p:val>
                                            <p:strVal val="ppt_h"/>
                                          </p:val>
                                        </p:tav>
                                      </p:tavLst>
                                    </p:anim>
                                    <p:set>
                                      <p:cBhvr>
                                        <p:cTn id="180" dur="1" fill="hold">
                                          <p:stCondLst>
                                            <p:cond delay="19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athab.com/uploaded-files/subpage-photos/HEADERS/Latin-America-Mexico-Monarch-butterfl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43100" y="647700"/>
            <a:ext cx="8286750" cy="1015663"/>
          </a:xfrm>
          <a:prstGeom prst="rect">
            <a:avLst/>
          </a:prstGeom>
          <a:noFill/>
        </p:spPr>
        <p:txBody>
          <a:bodyPr wrap="square" rtlCol="0">
            <a:spAutoFit/>
          </a:bodyPr>
          <a:lstStyle/>
          <a:p>
            <a:pPr algn="ctr"/>
            <a:r>
              <a:rPr lang="en-GB" sz="6000" dirty="0" smtClean="0">
                <a:solidFill>
                  <a:schemeClr val="bg1"/>
                </a:solidFill>
              </a:rPr>
              <a:t>How it is Endangered</a:t>
            </a:r>
            <a:endParaRPr lang="en-GB" sz="6000" dirty="0">
              <a:solidFill>
                <a:schemeClr val="bg1"/>
              </a:solidFill>
            </a:endParaRPr>
          </a:p>
        </p:txBody>
      </p:sp>
      <p:sp>
        <p:nvSpPr>
          <p:cNvPr id="2" name="TextBox 1"/>
          <p:cNvSpPr txBox="1"/>
          <p:nvPr/>
        </p:nvSpPr>
        <p:spPr>
          <a:xfrm>
            <a:off x="1039660" y="2311063"/>
            <a:ext cx="9795353" cy="4524315"/>
          </a:xfrm>
          <a:prstGeom prst="rect">
            <a:avLst/>
          </a:prstGeom>
          <a:noFill/>
        </p:spPr>
        <p:txBody>
          <a:bodyPr wrap="square" rtlCol="0">
            <a:spAutoFit/>
          </a:bodyPr>
          <a:lstStyle/>
          <a:p>
            <a:r>
              <a:rPr lang="en-GB" sz="3200" dirty="0">
                <a:solidFill>
                  <a:schemeClr val="bg1"/>
                </a:solidFill>
              </a:rPr>
              <a:t> </a:t>
            </a:r>
            <a:r>
              <a:rPr lang="en-GB" sz="3200" b="1" dirty="0">
                <a:solidFill>
                  <a:schemeClr val="bg1"/>
                </a:solidFill>
              </a:rPr>
              <a:t>Monarch Butterflies are endangered because of severe weathers and climate change for example the summer ground would start to get colder and also rain, the Monarch Butterflies are disrupted by these weather conditions and freeze to death. Also the food that they consume comes from milkweed bushes and they are slowly decreasing too. Another reason why monarch butterflies are endangered is that there is too much pollution this causes the animal to get a disease and die</a:t>
            </a:r>
            <a:r>
              <a:rPr lang="en-GB" dirty="0"/>
              <a:t>.</a:t>
            </a:r>
          </a:p>
        </p:txBody>
      </p:sp>
    </p:spTree>
    <p:extLst>
      <p:ext uri="{BB962C8B-B14F-4D97-AF65-F5344CB8AC3E}">
        <p14:creationId xmlns:p14="http://schemas.microsoft.com/office/powerpoint/2010/main" val="1513678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0"/>
                                  </p:iterate>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4">
                                            <p:txEl>
                                              <p:pRg st="0" end="0"/>
                                            </p:txEl>
                                          </p:spTgt>
                                        </p:tgtEl>
                                        <p:attrNameLst>
                                          <p:attrName>r</p:attrName>
                                        </p:attrNameLst>
                                      </p:cBhvr>
                                    </p:animRot>
                                    <p:animRot by="-240000">
                                      <p:cBhvr>
                                        <p:cTn id="17" dur="200" fill="hold">
                                          <p:stCondLst>
                                            <p:cond delay="200"/>
                                          </p:stCondLst>
                                        </p:cTn>
                                        <p:tgtEl>
                                          <p:spTgt spid="4">
                                            <p:txEl>
                                              <p:pRg st="0" end="0"/>
                                            </p:txEl>
                                          </p:spTgt>
                                        </p:tgtEl>
                                        <p:attrNameLst>
                                          <p:attrName>r</p:attrName>
                                        </p:attrNameLst>
                                      </p:cBhvr>
                                    </p:animRot>
                                    <p:animRot by="240000">
                                      <p:cBhvr>
                                        <p:cTn id="18" dur="200" fill="hold">
                                          <p:stCondLst>
                                            <p:cond delay="400"/>
                                          </p:stCondLst>
                                        </p:cTn>
                                        <p:tgtEl>
                                          <p:spTgt spid="4">
                                            <p:txEl>
                                              <p:pRg st="0" end="0"/>
                                            </p:txEl>
                                          </p:spTgt>
                                        </p:tgtEl>
                                        <p:attrNameLst>
                                          <p:attrName>r</p:attrName>
                                        </p:attrNameLst>
                                      </p:cBhvr>
                                    </p:animRot>
                                    <p:animRot by="-240000">
                                      <p:cBhvr>
                                        <p:cTn id="19" dur="200" fill="hold">
                                          <p:stCondLst>
                                            <p:cond delay="600"/>
                                          </p:stCondLst>
                                        </p:cTn>
                                        <p:tgtEl>
                                          <p:spTgt spid="4">
                                            <p:txEl>
                                              <p:pRg st="0" end="0"/>
                                            </p:txEl>
                                          </p:spTgt>
                                        </p:tgtEl>
                                        <p:attrNameLst>
                                          <p:attrName>r</p:attrName>
                                        </p:attrNameLst>
                                      </p:cBhvr>
                                    </p:animRot>
                                    <p:animRot by="120000">
                                      <p:cBhvr>
                                        <p:cTn id="20" dur="200" fill="hold">
                                          <p:stCondLst>
                                            <p:cond delay="800"/>
                                          </p:stCondLst>
                                        </p:cTn>
                                        <p:tgtEl>
                                          <p:spTgt spid="4">
                                            <p:txEl>
                                              <p:pRg st="0" end="0"/>
                                            </p:txEl>
                                          </p:spTgt>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9" presetClass="emph" presetSubtype="0" nodeType="clickEffect">
                                  <p:stCondLst>
                                    <p:cond delay="0"/>
                                  </p:stCondLst>
                                  <p:iterate type="lt">
                                    <p:tmAbs val="0"/>
                                  </p:iterate>
                                  <p:childTnLst>
                                    <p:set>
                                      <p:cBhvr rctx="PPT">
                                        <p:cTn id="24" dur="indefinite"/>
                                        <p:tgtEl>
                                          <p:spTgt spid="2">
                                            <p:txEl>
                                              <p:pRg st="0" end="0"/>
                                            </p:txEl>
                                          </p:spTgt>
                                        </p:tgtEl>
                                        <p:attrNameLst>
                                          <p:attrName>style.opacity</p:attrName>
                                        </p:attrNameLst>
                                      </p:cBhvr>
                                      <p:to>
                                        <p:strVal val="0.5"/>
                                      </p:to>
                                    </p:set>
                                    <p:animEffect filter="image" prLst="opacity: 0.5">
                                      <p:cBhvr rctx="IE">
                                        <p:cTn id="25" dur="indefinite"/>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4">
                                            <p:txEl>
                                              <p:pRg st="0" end="0"/>
                                            </p:txEl>
                                          </p:spTgt>
                                        </p:tgtEl>
                                      </p:cBhvr>
                                    </p:animEffect>
                                    <p:set>
                                      <p:cBhvr>
                                        <p:cTn id="30"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xit" presetSubtype="21" fill="hold" nodeType="clickEffect">
                                  <p:stCondLst>
                                    <p:cond delay="0"/>
                                  </p:stCondLst>
                                  <p:iterate type="lt">
                                    <p:tmPct val="0"/>
                                  </p:iterate>
                                  <p:childTnLst>
                                    <p:animEffect transition="out" filter="barn(inVertical)">
                                      <p:cBhvr>
                                        <p:cTn id="34" dur="1500"/>
                                        <p:tgtEl>
                                          <p:spTgt spid="2">
                                            <p:txEl>
                                              <p:pRg st="0" end="0"/>
                                            </p:txEl>
                                          </p:spTgt>
                                        </p:tgtEl>
                                      </p:cBhvr>
                                    </p:animEffect>
                                    <p:set>
                                      <p:cBhvr>
                                        <p:cTn id="35" dur="1" fill="hold">
                                          <p:stCondLst>
                                            <p:cond delay="1499"/>
                                          </p:stCondLst>
                                        </p:cTn>
                                        <p:tgtEl>
                                          <p:spTgt spid="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bp.blogspot.com/-IRq1k7D2wzE/TzsrxWEyTvI/AAAAAAAAAao/upHT6L6p9Wc/s1600/monarch-butterflies-wallpaper-604268-fanpop-s-f-tattoodonkey.c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429"/>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19174" y="406361"/>
            <a:ext cx="10001250" cy="1015663"/>
          </a:xfrm>
          <a:prstGeom prst="rect">
            <a:avLst/>
          </a:prstGeom>
          <a:noFill/>
        </p:spPr>
        <p:txBody>
          <a:bodyPr wrap="square" rtlCol="0">
            <a:spAutoFit/>
          </a:bodyPr>
          <a:lstStyle/>
          <a:p>
            <a:pPr algn="ctr"/>
            <a:r>
              <a:rPr lang="en-GB" sz="6000" dirty="0" smtClean="0">
                <a:solidFill>
                  <a:srgbClr val="FFC000"/>
                </a:solidFill>
              </a:rPr>
              <a:t>How we can help save them</a:t>
            </a:r>
            <a:endParaRPr lang="en-GB" sz="6000" dirty="0">
              <a:solidFill>
                <a:srgbClr val="FFC000"/>
              </a:solidFill>
            </a:endParaRPr>
          </a:p>
        </p:txBody>
      </p:sp>
      <p:sp>
        <p:nvSpPr>
          <p:cNvPr id="5" name="TextBox 4"/>
          <p:cNvSpPr txBox="1"/>
          <p:nvPr/>
        </p:nvSpPr>
        <p:spPr>
          <a:xfrm>
            <a:off x="1019174" y="1834813"/>
            <a:ext cx="10153650" cy="5016758"/>
          </a:xfrm>
          <a:prstGeom prst="rect">
            <a:avLst/>
          </a:prstGeom>
          <a:noFill/>
        </p:spPr>
        <p:txBody>
          <a:bodyPr wrap="square" rtlCol="0">
            <a:spAutoFit/>
          </a:bodyPr>
          <a:lstStyle/>
          <a:p>
            <a:r>
              <a:rPr lang="en-GB" sz="3200" b="1" dirty="0">
                <a:solidFill>
                  <a:srgbClr val="FF0000"/>
                </a:solidFill>
              </a:rPr>
              <a:t>What we should do to not let the Monarch Butterfly go extinct would be to make separate habitats for them in countries where it is very warm and not the season of fall or winter. The second thing we could do would be to plant more bushes of milkweed so the butterflies can have a proper diet. Also the third and last thing I wanted to say to help the monarch butterflies was to not buy in overdevelopment this will help them because with less factories there will be less pollution so the monarch butterflies can breathe fresh air like us humans</a:t>
            </a:r>
            <a:r>
              <a:rPr lang="en-GB" dirty="0"/>
              <a:t>.</a:t>
            </a:r>
          </a:p>
        </p:txBody>
      </p:sp>
    </p:spTree>
    <p:extLst>
      <p:ext uri="{BB962C8B-B14F-4D97-AF65-F5344CB8AC3E}">
        <p14:creationId xmlns:p14="http://schemas.microsoft.com/office/powerpoint/2010/main" val="489825936"/>
      </p:ext>
    </p:extLst>
  </p:cSld>
  <p:clrMapOvr>
    <a:masterClrMapping/>
  </p:clrMapOvr>
  <mc:AlternateContent xmlns:mc="http://schemas.openxmlformats.org/markup-compatibility/2006">
    <mc:Choice xmlns:p14="http://schemas.microsoft.com/office/powerpoint/2010/main" Requires="p14">
      <p:transition spd="slow" p14:dur="1500">
        <p14:ripple dir="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iterate type="lt">
                                    <p:tmPct val="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iterate type="lt">
                                    <p:tmPct val="0"/>
                                  </p:iterate>
                                  <p:childTnLst>
                                    <p:set>
                                      <p:cBhvr>
                                        <p:cTn id="12" dur="1" fill="hold">
                                          <p:stCondLst>
                                            <p:cond delay="0"/>
                                          </p:stCondLst>
                                        </p:cTn>
                                        <p:tgtEl>
                                          <p:spTgt spid="5">
                                            <p:txEl>
                                              <p:pRg st="0" end="0"/>
                                            </p:txEl>
                                          </p:spTgt>
                                        </p:tgtEl>
                                        <p:attrNameLst>
                                          <p:attrName>style.visibility</p:attrName>
                                        </p:attrNameLst>
                                      </p:cBhvr>
                                      <p:to>
                                        <p:strVal val="visible"/>
                                      </p:to>
                                    </p:set>
                                    <p:animEffect transition="in" filter="diamond(in)">
                                      <p:cBhvr>
                                        <p:cTn id="13" dur="20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6" presetClass="emph" presetSubtype="0" fill="hold" nodeType="clickEffect">
                                  <p:stCondLst>
                                    <p:cond delay="0"/>
                                  </p:stCondLst>
                                  <p:iterate type="lt">
                                    <p:tmPct val="10000"/>
                                  </p:iterate>
                                  <p:childTnLst>
                                    <p:animScale>
                                      <p:cBhvr>
                                        <p:cTn id="17" dur="750" autoRev="1" fill="hold">
                                          <p:stCondLst>
                                            <p:cond delay="0"/>
                                          </p:stCondLst>
                                        </p:cTn>
                                        <p:tgtEl>
                                          <p:spTgt spid="4">
                                            <p:txEl>
                                              <p:pRg st="0" end="0"/>
                                            </p:txEl>
                                          </p:spTgt>
                                        </p:tgtEl>
                                      </p:cBhvr>
                                      <p:to x="80000" y="100000"/>
                                    </p:animScale>
                                    <p:anim by="(#ppt_w*0.10)" calcmode="lin" valueType="num">
                                      <p:cBhvr>
                                        <p:cTn id="18" dur="750" autoRev="1" fill="hold">
                                          <p:stCondLst>
                                            <p:cond delay="0"/>
                                          </p:stCondLst>
                                        </p:cTn>
                                        <p:tgtEl>
                                          <p:spTgt spid="4">
                                            <p:txEl>
                                              <p:pRg st="0" end="0"/>
                                            </p:txEl>
                                          </p:spTgt>
                                        </p:tgtEl>
                                        <p:attrNameLst>
                                          <p:attrName>ppt_x</p:attrName>
                                        </p:attrNameLst>
                                      </p:cBhvr>
                                    </p:anim>
                                    <p:anim by="(-#ppt_w*0.10)" calcmode="lin" valueType="num">
                                      <p:cBhvr>
                                        <p:cTn id="19" dur="750" autoRev="1" fill="hold">
                                          <p:stCondLst>
                                            <p:cond delay="0"/>
                                          </p:stCondLst>
                                        </p:cTn>
                                        <p:tgtEl>
                                          <p:spTgt spid="4">
                                            <p:txEl>
                                              <p:pRg st="0" end="0"/>
                                            </p:txEl>
                                          </p:spTgt>
                                        </p:tgtEl>
                                        <p:attrNameLst>
                                          <p:attrName>ppt_y</p:attrName>
                                        </p:attrNameLst>
                                      </p:cBhvr>
                                    </p:anim>
                                    <p:animRot by="-480000">
                                      <p:cBhvr>
                                        <p:cTn id="20" dur="750" autoRev="1" fill="hold">
                                          <p:stCondLst>
                                            <p:cond delay="0"/>
                                          </p:stCondLst>
                                        </p:cTn>
                                        <p:tgtEl>
                                          <p:spTgt spid="4">
                                            <p:txEl>
                                              <p:pRg st="0" end="0"/>
                                            </p:txEl>
                                          </p:spTgt>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36" presetClass="emph" presetSubtype="0" fill="hold" nodeType="clickEffect">
                                  <p:stCondLst>
                                    <p:cond delay="0"/>
                                  </p:stCondLst>
                                  <p:iterate type="lt">
                                    <p:tmPct val="10000"/>
                                  </p:iterate>
                                  <p:childTnLst>
                                    <p:animScale>
                                      <p:cBhvr>
                                        <p:cTn id="24" dur="125" autoRev="1" fill="hold">
                                          <p:stCondLst>
                                            <p:cond delay="0"/>
                                          </p:stCondLst>
                                        </p:cTn>
                                        <p:tgtEl>
                                          <p:spTgt spid="5">
                                            <p:txEl>
                                              <p:pRg st="0" end="0"/>
                                            </p:txEl>
                                          </p:spTgt>
                                        </p:tgtEl>
                                      </p:cBhvr>
                                      <p:to x="80000" y="100000"/>
                                    </p:animScale>
                                    <p:anim by="(#ppt_w*0.10)" calcmode="lin" valueType="num">
                                      <p:cBhvr>
                                        <p:cTn id="25" dur="125" autoRev="1" fill="hold">
                                          <p:stCondLst>
                                            <p:cond delay="0"/>
                                          </p:stCondLst>
                                        </p:cTn>
                                        <p:tgtEl>
                                          <p:spTgt spid="5">
                                            <p:txEl>
                                              <p:pRg st="0" end="0"/>
                                            </p:txEl>
                                          </p:spTgt>
                                        </p:tgtEl>
                                        <p:attrNameLst>
                                          <p:attrName>ppt_x</p:attrName>
                                        </p:attrNameLst>
                                      </p:cBhvr>
                                    </p:anim>
                                    <p:anim by="(-#ppt_w*0.10)" calcmode="lin" valueType="num">
                                      <p:cBhvr>
                                        <p:cTn id="26" dur="125" autoRev="1" fill="hold">
                                          <p:stCondLst>
                                            <p:cond delay="0"/>
                                          </p:stCondLst>
                                        </p:cTn>
                                        <p:tgtEl>
                                          <p:spTgt spid="5">
                                            <p:txEl>
                                              <p:pRg st="0" end="0"/>
                                            </p:txEl>
                                          </p:spTgt>
                                        </p:tgtEl>
                                        <p:attrNameLst>
                                          <p:attrName>ppt_y</p:attrName>
                                        </p:attrNameLst>
                                      </p:cBhvr>
                                    </p:anim>
                                    <p:animRot by="-480000">
                                      <p:cBhvr>
                                        <p:cTn id="27" dur="125" autoRev="1" fill="hold">
                                          <p:stCondLst>
                                            <p:cond delay="0"/>
                                          </p:stCondLst>
                                        </p:cTn>
                                        <p:tgtEl>
                                          <p:spTgt spid="5">
                                            <p:txEl>
                                              <p:pRg st="0" end="0"/>
                                            </p:txEl>
                                          </p:spTgt>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31" presetClass="exit" presetSubtype="0" fill="hold" grpId="0" nodeType="clickEffect">
                                  <p:stCondLst>
                                    <p:cond delay="0"/>
                                  </p:stCondLst>
                                  <p:iterate type="lt">
                                    <p:tmPct val="0"/>
                                  </p:iterate>
                                  <p:childTnLst>
                                    <p:anim calcmode="lin" valueType="num">
                                      <p:cBhvr>
                                        <p:cTn id="31" dur="1000"/>
                                        <p:tgtEl>
                                          <p:spTgt spid="4">
                                            <p:txEl>
                                              <p:pRg st="0" end="0"/>
                                            </p:txEl>
                                          </p:spTgt>
                                        </p:tgtEl>
                                        <p:attrNameLst>
                                          <p:attrName>ppt_w</p:attrName>
                                        </p:attrNameLst>
                                      </p:cBhvr>
                                      <p:tavLst>
                                        <p:tav tm="0">
                                          <p:val>
                                            <p:strVal val="ppt_w"/>
                                          </p:val>
                                        </p:tav>
                                        <p:tav tm="100000">
                                          <p:val>
                                            <p:fltVal val="0"/>
                                          </p:val>
                                        </p:tav>
                                      </p:tavLst>
                                    </p:anim>
                                    <p:anim calcmode="lin" valueType="num">
                                      <p:cBhvr>
                                        <p:cTn id="32" dur="1000"/>
                                        <p:tgtEl>
                                          <p:spTgt spid="4">
                                            <p:txEl>
                                              <p:pRg st="0" end="0"/>
                                            </p:txEl>
                                          </p:spTgt>
                                        </p:tgtEl>
                                        <p:attrNameLst>
                                          <p:attrName>ppt_h</p:attrName>
                                        </p:attrNameLst>
                                      </p:cBhvr>
                                      <p:tavLst>
                                        <p:tav tm="0">
                                          <p:val>
                                            <p:strVal val="ppt_h"/>
                                          </p:val>
                                        </p:tav>
                                        <p:tav tm="100000">
                                          <p:val>
                                            <p:fltVal val="0"/>
                                          </p:val>
                                        </p:tav>
                                      </p:tavLst>
                                    </p:anim>
                                    <p:anim calcmode="lin" valueType="num">
                                      <p:cBhvr>
                                        <p:cTn id="33" dur="1000"/>
                                        <p:tgtEl>
                                          <p:spTgt spid="4">
                                            <p:txEl>
                                              <p:pRg st="0" end="0"/>
                                            </p:txEl>
                                          </p:spTgt>
                                        </p:tgtEl>
                                        <p:attrNameLst>
                                          <p:attrName>style.rotation</p:attrName>
                                        </p:attrNameLst>
                                      </p:cBhvr>
                                      <p:tavLst>
                                        <p:tav tm="0">
                                          <p:val>
                                            <p:fltVal val="0"/>
                                          </p:val>
                                        </p:tav>
                                        <p:tav tm="100000">
                                          <p:val>
                                            <p:fltVal val="90"/>
                                          </p:val>
                                        </p:tav>
                                      </p:tavLst>
                                    </p:anim>
                                    <p:animEffect transition="out" filter="fade">
                                      <p:cBhvr>
                                        <p:cTn id="34" dur="1000"/>
                                        <p:tgtEl>
                                          <p:spTgt spid="4">
                                            <p:txEl>
                                              <p:pRg st="0" end="0"/>
                                            </p:txEl>
                                          </p:spTgt>
                                        </p:tgtEl>
                                      </p:cBhvr>
                                    </p:animEffect>
                                    <p:set>
                                      <p:cBhvr>
                                        <p:cTn id="35" dur="1" fill="hold">
                                          <p:stCondLst>
                                            <p:cond delay="999"/>
                                          </p:stCondLst>
                                        </p:cTn>
                                        <p:tgtEl>
                                          <p:spTgt spid="4">
                                            <p:txEl>
                                              <p:pRg st="0" end="0"/>
                                            </p:txEl>
                                          </p:spTgt>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5" presetClass="exit" presetSubtype="0" fill="hold" nodeType="clickEffect">
                                  <p:stCondLst>
                                    <p:cond delay="0"/>
                                  </p:stCondLst>
                                  <p:iterate type="lt">
                                    <p:tmPct val="0"/>
                                  </p:iterate>
                                  <p:childTnLst>
                                    <p:animEffect transition="out" filter="fade">
                                      <p:cBhvr>
                                        <p:cTn id="39" dur="2000"/>
                                        <p:tgtEl>
                                          <p:spTgt spid="5">
                                            <p:txEl>
                                              <p:pRg st="0" end="0"/>
                                            </p:txEl>
                                          </p:spTgt>
                                        </p:tgtEl>
                                      </p:cBhvr>
                                    </p:animEffect>
                                    <p:anim calcmode="lin" valueType="num">
                                      <p:cBhvr>
                                        <p:cTn id="40" dur="2000"/>
                                        <p:tgtEl>
                                          <p:spTgt spid="5">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1" dur="2000"/>
                                        <p:tgtEl>
                                          <p:spTgt spid="5">
                                            <p:txEl>
                                              <p:pRg st="0" end="0"/>
                                            </p:txEl>
                                          </p:spTgt>
                                        </p:tgtEl>
                                        <p:attrNameLst>
                                          <p:attrName>ppt_h</p:attrName>
                                        </p:attrNameLst>
                                      </p:cBhvr>
                                      <p:tavLst>
                                        <p:tav tm="0">
                                          <p:val>
                                            <p:strVal val="ppt_h"/>
                                          </p:val>
                                        </p:tav>
                                        <p:tav tm="100000">
                                          <p:val>
                                            <p:strVal val="ppt_h"/>
                                          </p:val>
                                        </p:tav>
                                      </p:tavLst>
                                    </p:anim>
                                    <p:set>
                                      <p:cBhvr>
                                        <p:cTn id="42" dur="1" fill="hold">
                                          <p:stCondLst>
                                            <p:cond delay="1999"/>
                                          </p:stCondLst>
                                        </p:cTn>
                                        <p:tgtEl>
                                          <p:spTgt spid="5">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hdprintlab.com/wp-content/uploads/2013/04/59006__PhotoSlate_LgRectangle_Templa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dreamincode.net/forums/uploads/post-223509-124291277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95600" y="3467100"/>
            <a:ext cx="6667500" cy="2062103"/>
          </a:xfrm>
          <a:prstGeom prst="rect">
            <a:avLst/>
          </a:prstGeom>
          <a:noFill/>
        </p:spPr>
        <p:txBody>
          <a:bodyPr wrap="square" rtlCol="0">
            <a:spAutoFit/>
          </a:bodyPr>
          <a:lstStyle/>
          <a:p>
            <a:pPr algn="ctr"/>
            <a:r>
              <a:rPr lang="en-GB" sz="3200" dirty="0">
                <a:solidFill>
                  <a:srgbClr val="FFFF00"/>
                </a:solidFill>
              </a:rPr>
              <a:t> Thank you for listening to my project/assignment about endangered species and </a:t>
            </a:r>
            <a:endParaRPr lang="en-GB" sz="3200" dirty="0" smtClean="0">
              <a:solidFill>
                <a:srgbClr val="FFFF00"/>
              </a:solidFill>
            </a:endParaRPr>
          </a:p>
          <a:p>
            <a:pPr algn="ctr"/>
            <a:r>
              <a:rPr lang="en-GB" sz="3200" dirty="0" smtClean="0">
                <a:solidFill>
                  <a:srgbClr val="FFFF00"/>
                </a:solidFill>
              </a:rPr>
              <a:t>Assalamualaikum</a:t>
            </a:r>
            <a:r>
              <a:rPr lang="en-GB" sz="3200" dirty="0">
                <a:solidFill>
                  <a:srgbClr val="FFFF00"/>
                </a:solidFill>
              </a:rPr>
              <a:t>!</a:t>
            </a:r>
            <a:endParaRPr lang="en-GB" sz="3200" dirty="0">
              <a:solidFill>
                <a:srgbClr val="FFFF00"/>
              </a:solidFill>
            </a:endParaRPr>
          </a:p>
        </p:txBody>
      </p:sp>
      <p:sp>
        <p:nvSpPr>
          <p:cNvPr id="5" name="TextBox 4"/>
          <p:cNvSpPr txBox="1"/>
          <p:nvPr/>
        </p:nvSpPr>
        <p:spPr>
          <a:xfrm rot="19627815">
            <a:off x="3051009" y="3485971"/>
            <a:ext cx="6724650" cy="1200329"/>
          </a:xfrm>
          <a:prstGeom prst="rect">
            <a:avLst/>
          </a:prstGeom>
          <a:noFill/>
        </p:spPr>
        <p:txBody>
          <a:bodyPr wrap="square" rtlCol="0">
            <a:spAutoFit/>
          </a:bodyPr>
          <a:lstStyle/>
          <a:p>
            <a:r>
              <a:rPr lang="en-GB" sz="7200" dirty="0" smtClean="0">
                <a:solidFill>
                  <a:srgbClr val="92D050"/>
                </a:solidFill>
              </a:rPr>
              <a:t>By: Waleed Malik</a:t>
            </a:r>
            <a:endParaRPr lang="en-GB" sz="7200" dirty="0">
              <a:solidFill>
                <a:srgbClr val="92D050"/>
              </a:solidFill>
            </a:endParaRPr>
          </a:p>
        </p:txBody>
      </p:sp>
    </p:spTree>
    <p:extLst>
      <p:ext uri="{BB962C8B-B14F-4D97-AF65-F5344CB8AC3E}">
        <p14:creationId xmlns:p14="http://schemas.microsoft.com/office/powerpoint/2010/main" val="13469680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4">
                                            <p:txEl>
                                              <p:pRg st="0" end="0"/>
                                            </p:txEl>
                                          </p:spTgt>
                                        </p:tgtEl>
                                        <p:attrNameLst>
                                          <p:attrName>style.rotation</p:attrName>
                                        </p:attrNameLst>
                                      </p:cBhvr>
                                      <p:tavLst>
                                        <p:tav tm="0">
                                          <p:val>
                                            <p:fltVal val="360"/>
                                          </p:val>
                                        </p:tav>
                                        <p:tav tm="100000">
                                          <p:val>
                                            <p:fltVal val="0"/>
                                          </p:val>
                                        </p:tav>
                                      </p:tavLst>
                                    </p:anim>
                                    <p:animEffect transition="in" filter="fade">
                                      <p:cBhvr>
                                        <p:cTn id="10" dur="2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500"/>
                                        <p:tgtEl>
                                          <p:spTgt spid="4">
                                            <p:txEl>
                                              <p:pRg st="1" end="1"/>
                                            </p:txEl>
                                          </p:spTgt>
                                        </p:tgtEl>
                                      </p:cBhvr>
                                    </p:animEffect>
                                    <p:anim calcmode="lin" valueType="num">
                                      <p:cBhvr>
                                        <p:cTn id="16" dur="1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7" dur="135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8" dur="150" accel="100000" fill="hold">
                                          <p:stCondLst>
                                            <p:cond delay="135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TotalTime>
  <Words>465</Words>
  <Application>Microsoft Office PowerPoint</Application>
  <PresentationFormat>Widescreen</PresentationFormat>
  <Paragraphs>21</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Saba</dc:creator>
  <cp:lastModifiedBy>Saba</cp:lastModifiedBy>
  <cp:revision>22</cp:revision>
  <dcterms:created xsi:type="dcterms:W3CDTF">2014-10-20T22:59:55Z</dcterms:created>
  <dcterms:modified xsi:type="dcterms:W3CDTF">2014-10-22T00:20:12Z</dcterms:modified>
</cp:coreProperties>
</file>